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82" r:id="rId1"/>
  </p:sldMasterIdLst>
  <p:notesMasterIdLst>
    <p:notesMasterId r:id="rId20"/>
  </p:notesMasterIdLst>
  <p:sldIdLst>
    <p:sldId id="307" r:id="rId2"/>
    <p:sldId id="353" r:id="rId3"/>
    <p:sldId id="314" r:id="rId4"/>
    <p:sldId id="346" r:id="rId5"/>
    <p:sldId id="308" r:id="rId6"/>
    <p:sldId id="349" r:id="rId7"/>
    <p:sldId id="348" r:id="rId8"/>
    <p:sldId id="344" r:id="rId9"/>
    <p:sldId id="327" r:id="rId10"/>
    <p:sldId id="352" r:id="rId11"/>
    <p:sldId id="343" r:id="rId12"/>
    <p:sldId id="318" r:id="rId13"/>
    <p:sldId id="329" r:id="rId14"/>
    <p:sldId id="341" r:id="rId15"/>
    <p:sldId id="321" r:id="rId16"/>
    <p:sldId id="311" r:id="rId17"/>
    <p:sldId id="342" r:id="rId18"/>
    <p:sldId id="351"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17" userDrawn="1">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nathan Davies" initials="JD" lastIdx="4" clrIdx="0">
    <p:extLst>
      <p:ext uri="{19B8F6BF-5375-455C-9EA6-DF929625EA0E}">
        <p15:presenceInfo xmlns:p15="http://schemas.microsoft.com/office/powerpoint/2012/main" userId="84ad0662d967c68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65" d="100"/>
          <a:sy n="65" d="100"/>
        </p:scale>
        <p:origin x="224" y="40"/>
      </p:cViewPr>
      <p:guideLst>
        <p:guide pos="3817"/>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E0055CB-F888-49B2-9269-3A69A8B80EE4}" type="datetimeFigureOut">
              <a:rPr lang="en-US" smtClean="0"/>
              <a:t>11/27/2018</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B8C86EF-2CDA-4621-A8E2-4AEA8D5F1B3A}" type="slidenum">
              <a:rPr lang="en-US" smtClean="0"/>
              <a:t>‹#›</a:t>
            </a:fld>
            <a:endParaRPr lang="en-US"/>
          </a:p>
        </p:txBody>
      </p:sp>
    </p:spTree>
    <p:extLst>
      <p:ext uri="{BB962C8B-B14F-4D97-AF65-F5344CB8AC3E}">
        <p14:creationId xmlns:p14="http://schemas.microsoft.com/office/powerpoint/2010/main" val="1395529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Changed the order of the bullets, reworded</a:t>
            </a:r>
            <a:r>
              <a:rPr lang="en-US" baseline="0" dirty="0" smtClean="0"/>
              <a:t> bullet # 4 above to be clearer and focused on SPR, , changed name of department/unit to “cardiothoracic surgery dept.”, </a:t>
            </a:r>
            <a:r>
              <a:rPr lang="en-US" dirty="0" smtClean="0"/>
              <a:t>deleted the</a:t>
            </a:r>
            <a:r>
              <a:rPr lang="en-US" baseline="0" dirty="0" smtClean="0"/>
              <a:t> part the end that said he died from a stroke</a:t>
            </a:r>
            <a:endParaRPr lang="en-US" dirty="0"/>
          </a:p>
        </p:txBody>
      </p:sp>
      <p:sp>
        <p:nvSpPr>
          <p:cNvPr id="4" name="Slide Number Placeholder 3"/>
          <p:cNvSpPr>
            <a:spLocks noGrp="1"/>
          </p:cNvSpPr>
          <p:nvPr>
            <p:ph type="sldNum" sz="quarter" idx="10"/>
          </p:nvPr>
        </p:nvSpPr>
        <p:spPr/>
        <p:txBody>
          <a:bodyPr/>
          <a:lstStyle/>
          <a:p>
            <a:fld id="{EB8C86EF-2CDA-4621-A8E2-4AEA8D5F1B3A}" type="slidenum">
              <a:rPr lang="en-US" smtClean="0"/>
              <a:t>8</a:t>
            </a:fld>
            <a:endParaRPr lang="en-US"/>
          </a:p>
        </p:txBody>
      </p:sp>
    </p:spTree>
    <p:extLst>
      <p:ext uri="{BB962C8B-B14F-4D97-AF65-F5344CB8AC3E}">
        <p14:creationId xmlns:p14="http://schemas.microsoft.com/office/powerpoint/2010/main" val="1026092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Changed department name</a:t>
            </a:r>
            <a:r>
              <a:rPr lang="en-US" baseline="0" dirty="0" smtClean="0"/>
              <a:t> to “cardiothoracic”, re worded some of the bullets to correct grammar/make them clearer (i.e. changed “splitting“ to “removing”)</a:t>
            </a:r>
            <a:endParaRPr lang="en-US" dirty="0"/>
          </a:p>
        </p:txBody>
      </p:sp>
      <p:sp>
        <p:nvSpPr>
          <p:cNvPr id="4" name="Slide Number Placeholder 3"/>
          <p:cNvSpPr>
            <a:spLocks noGrp="1"/>
          </p:cNvSpPr>
          <p:nvPr>
            <p:ph type="sldNum" sz="quarter" idx="10"/>
          </p:nvPr>
        </p:nvSpPr>
        <p:spPr/>
        <p:txBody>
          <a:bodyPr/>
          <a:lstStyle/>
          <a:p>
            <a:fld id="{EB8C86EF-2CDA-4621-A8E2-4AEA8D5F1B3A}" type="slidenum">
              <a:rPr lang="en-US" smtClean="0"/>
              <a:t>11</a:t>
            </a:fld>
            <a:endParaRPr lang="en-US"/>
          </a:p>
        </p:txBody>
      </p:sp>
    </p:spTree>
    <p:extLst>
      <p:ext uri="{BB962C8B-B14F-4D97-AF65-F5344CB8AC3E}">
        <p14:creationId xmlns:p14="http://schemas.microsoft.com/office/powerpoint/2010/main" val="404875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a:p>
        </p:txBody>
      </p:sp>
      <p:sp>
        <p:nvSpPr>
          <p:cNvPr id="4" name="Slide Number Placeholder 3"/>
          <p:cNvSpPr>
            <a:spLocks noGrp="1"/>
          </p:cNvSpPr>
          <p:nvPr>
            <p:ph type="sldNum" sz="quarter" idx="10"/>
          </p:nvPr>
        </p:nvSpPr>
        <p:spPr/>
        <p:txBody>
          <a:bodyPr/>
          <a:lstStyle/>
          <a:p>
            <a:fld id="{EB8C86EF-2CDA-4621-A8E2-4AEA8D5F1B3A}" type="slidenum">
              <a:rPr lang="en-US" smtClean="0"/>
              <a:t>13</a:t>
            </a:fld>
            <a:endParaRPr lang="en-US"/>
          </a:p>
        </p:txBody>
      </p:sp>
    </p:spTree>
    <p:extLst>
      <p:ext uri="{BB962C8B-B14F-4D97-AF65-F5344CB8AC3E}">
        <p14:creationId xmlns:p14="http://schemas.microsoft.com/office/powerpoint/2010/main" val="2890517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Changed dept. name to cardiothoracic, corrected typos</a:t>
            </a:r>
            <a:endParaRPr lang="en-US" dirty="0"/>
          </a:p>
        </p:txBody>
      </p:sp>
      <p:sp>
        <p:nvSpPr>
          <p:cNvPr id="4" name="Slide Number Placeholder 3"/>
          <p:cNvSpPr>
            <a:spLocks noGrp="1"/>
          </p:cNvSpPr>
          <p:nvPr>
            <p:ph type="sldNum" sz="quarter" idx="10"/>
          </p:nvPr>
        </p:nvSpPr>
        <p:spPr/>
        <p:txBody>
          <a:bodyPr/>
          <a:lstStyle/>
          <a:p>
            <a:fld id="{EB8C86EF-2CDA-4621-A8E2-4AEA8D5F1B3A}" type="slidenum">
              <a:rPr lang="en-US" smtClean="0"/>
              <a:t>14</a:t>
            </a:fld>
            <a:endParaRPr lang="en-US"/>
          </a:p>
        </p:txBody>
      </p:sp>
    </p:spTree>
    <p:extLst>
      <p:ext uri="{BB962C8B-B14F-4D97-AF65-F5344CB8AC3E}">
        <p14:creationId xmlns:p14="http://schemas.microsoft.com/office/powerpoint/2010/main" val="300392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Corrected typos </a:t>
            </a:r>
            <a:endParaRPr lang="he-IL" dirty="0"/>
          </a:p>
        </p:txBody>
      </p:sp>
      <p:sp>
        <p:nvSpPr>
          <p:cNvPr id="4" name="Slide Number Placeholder 3"/>
          <p:cNvSpPr>
            <a:spLocks noGrp="1"/>
          </p:cNvSpPr>
          <p:nvPr>
            <p:ph type="sldNum" sz="quarter" idx="10"/>
          </p:nvPr>
        </p:nvSpPr>
        <p:spPr/>
        <p:txBody>
          <a:bodyPr/>
          <a:lstStyle/>
          <a:p>
            <a:fld id="{EB8C86EF-2CDA-4621-A8E2-4AEA8D5F1B3A}" type="slidenum">
              <a:rPr lang="en-US" smtClean="0"/>
              <a:t>17</a:t>
            </a:fld>
            <a:endParaRPr lang="en-US"/>
          </a:p>
        </p:txBody>
      </p:sp>
    </p:spTree>
    <p:extLst>
      <p:ext uri="{BB962C8B-B14F-4D97-AF65-F5344CB8AC3E}">
        <p14:creationId xmlns:p14="http://schemas.microsoft.com/office/powerpoint/2010/main" val="1056112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9819303-7398-41C6-9F59-8703FF7410AE}"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2513019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8BC1C45-341E-4D2F-82BB-7C3F002958D5}"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2438483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335CC6-36B0-4BE0-BF29-42F2C5FD0A86}"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390920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A2C9010-62CF-463E-9DDA-BF7437A4F3A6}" type="datetime1">
              <a:rPr lang="en-US" smtClean="0"/>
              <a:t>11/27/2018</a:t>
            </a:fld>
            <a:endParaRPr lang="en-US"/>
          </a:p>
        </p:txBody>
      </p:sp>
      <p:sp>
        <p:nvSpPr>
          <p:cNvPr id="6" name="Footer Placeholder 5"/>
          <p:cNvSpPr>
            <a:spLocks noGrp="1"/>
          </p:cNvSpPr>
          <p:nvPr>
            <p:ph type="ftr" sz="quarter" idx="11"/>
          </p:nvPr>
        </p:nvSpPr>
        <p:spPr/>
        <p:txBody>
          <a:bodyPr/>
          <a:lstStyle/>
          <a:p>
            <a:r>
              <a:rPr lang="en-US" smtClean="0"/>
              <a:t>Jonathan Davies, Adv. ©</a:t>
            </a:r>
            <a:endParaRPr lang="en-US"/>
          </a:p>
        </p:txBody>
      </p:sp>
      <p:sp>
        <p:nvSpPr>
          <p:cNvPr id="7" name="Slide Number Placeholder 6"/>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409970085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138C2B9-60F5-475B-817B-D4DD3D51BF89}" type="datetime1">
              <a:rPr lang="en-US" smtClean="0"/>
              <a:t>11/27/2018</a:t>
            </a:fld>
            <a:endParaRPr lang="en-US"/>
          </a:p>
        </p:txBody>
      </p:sp>
      <p:sp>
        <p:nvSpPr>
          <p:cNvPr id="8" name="Footer Placeholder 7"/>
          <p:cNvSpPr>
            <a:spLocks noGrp="1"/>
          </p:cNvSpPr>
          <p:nvPr>
            <p:ph type="ftr" sz="quarter" idx="11"/>
          </p:nvPr>
        </p:nvSpPr>
        <p:spPr/>
        <p:txBody>
          <a:bodyPr/>
          <a:lstStyle/>
          <a:p>
            <a:r>
              <a:rPr lang="en-US" smtClean="0"/>
              <a:t>Jonathan Davies, Adv. ©</a:t>
            </a:r>
            <a:endParaRPr lang="en-US"/>
          </a:p>
        </p:txBody>
      </p:sp>
      <p:sp>
        <p:nvSpPr>
          <p:cNvPr id="9" name="Slide Number Placeholder 8"/>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98340100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1473F3C-A603-458C-873A-B3C1F1688FBD}" type="datetime1">
              <a:rPr lang="en-US" smtClean="0"/>
              <a:t>11/27/2018</a:t>
            </a:fld>
            <a:endParaRPr lang="en-US"/>
          </a:p>
        </p:txBody>
      </p:sp>
      <p:sp>
        <p:nvSpPr>
          <p:cNvPr id="5" name="Footer Placeholder 3"/>
          <p:cNvSpPr>
            <a:spLocks noGrp="1"/>
          </p:cNvSpPr>
          <p:nvPr>
            <p:ph type="ftr" sz="quarter" idx="11"/>
          </p:nvPr>
        </p:nvSpPr>
        <p:spPr/>
        <p:txBody>
          <a:bodyPr/>
          <a:lstStyle/>
          <a:p>
            <a:r>
              <a:rPr lang="en-US" smtClean="0"/>
              <a:t>Jonathan Davies, Adv. ©</a:t>
            </a:r>
            <a:endParaRPr lang="en-US"/>
          </a:p>
        </p:txBody>
      </p:sp>
      <p:sp>
        <p:nvSpPr>
          <p:cNvPr id="6" name="Slide Number Placeholder 4"/>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3948558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1737A2E-700E-48E9-B29D-D1957D50F247}" type="datetime1">
              <a:rPr lang="en-US" smtClean="0"/>
              <a:t>11/27/2018</a:t>
            </a:fld>
            <a:endParaRPr lang="en-US"/>
          </a:p>
        </p:txBody>
      </p:sp>
      <p:sp>
        <p:nvSpPr>
          <p:cNvPr id="5" name="Footer Placeholder 2"/>
          <p:cNvSpPr>
            <a:spLocks noGrp="1"/>
          </p:cNvSpPr>
          <p:nvPr>
            <p:ph type="ftr" sz="quarter" idx="11"/>
          </p:nvPr>
        </p:nvSpPr>
        <p:spPr/>
        <p:txBody>
          <a:bodyPr/>
          <a:lstStyle/>
          <a:p>
            <a:r>
              <a:rPr lang="en-US" smtClean="0"/>
              <a:t>Jonathan Davies, Adv. ©</a:t>
            </a:r>
            <a:endParaRPr lang="en-US"/>
          </a:p>
        </p:txBody>
      </p:sp>
      <p:sp>
        <p:nvSpPr>
          <p:cNvPr id="6" name="Slide Number Placeholder 3"/>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2309100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9D72CE19-08E8-48AA-88DF-E4E645A00065}" type="datetime1">
              <a:rPr lang="en-US" smtClean="0"/>
              <a:t>11/27/2018</a:t>
            </a:fld>
            <a:endParaRPr lang="en-US"/>
          </a:p>
        </p:txBody>
      </p:sp>
      <p:sp>
        <p:nvSpPr>
          <p:cNvPr id="5" name="Footer Placeholder 5"/>
          <p:cNvSpPr>
            <a:spLocks noGrp="1"/>
          </p:cNvSpPr>
          <p:nvPr>
            <p:ph type="ftr" sz="quarter" idx="11"/>
          </p:nvPr>
        </p:nvSpPr>
        <p:spPr/>
        <p:txBody>
          <a:bodyPr/>
          <a:lstStyle/>
          <a:p>
            <a:r>
              <a:rPr lang="en-US" smtClean="0"/>
              <a:t>Jonathan Davies, Adv. ©</a:t>
            </a:r>
            <a:endParaRPr lang="en-US"/>
          </a:p>
        </p:txBody>
      </p:sp>
      <p:sp>
        <p:nvSpPr>
          <p:cNvPr id="6" name="Slide Number Placeholder 6"/>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36105665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56BC2B-EE6C-4932-92C5-F421368426BA}" type="datetime1">
              <a:rPr lang="en-US" smtClean="0"/>
              <a:t>11/27/2018</a:t>
            </a:fld>
            <a:endParaRPr lang="en-US"/>
          </a:p>
        </p:txBody>
      </p:sp>
      <p:sp>
        <p:nvSpPr>
          <p:cNvPr id="6" name="Footer Placeholder 5"/>
          <p:cNvSpPr>
            <a:spLocks noGrp="1"/>
          </p:cNvSpPr>
          <p:nvPr>
            <p:ph type="ftr" sz="quarter" idx="11"/>
          </p:nvPr>
        </p:nvSpPr>
        <p:spPr/>
        <p:txBody>
          <a:bodyPr/>
          <a:lstStyle/>
          <a:p>
            <a:r>
              <a:rPr lang="en-US" smtClean="0"/>
              <a:t>Jonathan Davies, Adv. ©</a:t>
            </a:r>
            <a:endParaRPr lang="en-US"/>
          </a:p>
        </p:txBody>
      </p:sp>
      <p:sp>
        <p:nvSpPr>
          <p:cNvPr id="7" name="Slide Number Placeholder 6"/>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2020028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5A6927-157A-4020-9E22-2E671502FEF6}" type="datetime1">
              <a:rPr lang="en-US" smtClean="0"/>
              <a:t>11/27/2018</a:t>
            </a:fld>
            <a:endParaRPr lang="en-US"/>
          </a:p>
        </p:txBody>
      </p:sp>
      <p:sp>
        <p:nvSpPr>
          <p:cNvPr id="6" name="Footer Placeholder 5"/>
          <p:cNvSpPr>
            <a:spLocks noGrp="1"/>
          </p:cNvSpPr>
          <p:nvPr>
            <p:ph type="ftr" sz="quarter" idx="11"/>
          </p:nvPr>
        </p:nvSpPr>
        <p:spPr/>
        <p:txBody>
          <a:bodyPr/>
          <a:lstStyle/>
          <a:p>
            <a:r>
              <a:rPr lang="en-US" smtClean="0"/>
              <a:t>Jonathan Davies, Adv. ©</a:t>
            </a:r>
            <a:endParaRPr lang="en-US"/>
          </a:p>
        </p:txBody>
      </p:sp>
      <p:sp>
        <p:nvSpPr>
          <p:cNvPr id="7" name="Slide Number Placeholder 6"/>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1986124753"/>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7E447A-23CA-4FC0-A507-ED82D9E7DFC8}"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173187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5A6927-157A-4020-9E22-2E671502FEF6}"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12028076"/>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5A6927-157A-4020-9E22-2E671502FEF6}"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116831434"/>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65A6927-157A-4020-9E22-2E671502FEF6}" type="datetime1">
              <a:rPr lang="en-US" smtClean="0"/>
              <a:t>11/27/2018</a:t>
            </a:fld>
            <a:endParaRPr lang="en-US"/>
          </a:p>
        </p:txBody>
      </p:sp>
      <p:sp>
        <p:nvSpPr>
          <p:cNvPr id="4"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3456030664"/>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65A6927-157A-4020-9E22-2E671502FEF6}" type="datetime1">
              <a:rPr lang="en-US" smtClean="0"/>
              <a:t>11/27/2018</a:t>
            </a:fld>
            <a:endParaRPr lang="en-US"/>
          </a:p>
        </p:txBody>
      </p:sp>
      <p:sp>
        <p:nvSpPr>
          <p:cNvPr id="4"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2327734381"/>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E5FA9B-71DB-45BA-BF27-EB6CD1BD0497}"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1826358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DAD3F4-E488-4D85-B6C6-629A7ABC962C}"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a:t>
            </a:fld>
            <a:endParaRPr lang="en-US"/>
          </a:p>
        </p:txBody>
      </p:sp>
    </p:spTree>
    <p:extLst>
      <p:ext uri="{BB962C8B-B14F-4D97-AF65-F5344CB8AC3E}">
        <p14:creationId xmlns:p14="http://schemas.microsoft.com/office/powerpoint/2010/main" val="1384049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65A6927-157A-4020-9E22-2E671502FEF6}" type="datetime1">
              <a:rPr lang="en-US" smtClean="0"/>
              <a:t>11/27/2018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smtClean="0"/>
              <a:t>Jonathan Davies, Adv. ©</a:t>
            </a:r>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3956341-6B75-478E-A2FB-9216E4029610}" type="slidenum">
              <a:rPr lang="en-US" smtClean="0"/>
              <a:t>‹#›</a:t>
            </a:fld>
            <a:endParaRPr lang="en-US"/>
          </a:p>
        </p:txBody>
      </p:sp>
    </p:spTree>
    <p:extLst>
      <p:ext uri="{BB962C8B-B14F-4D97-AF65-F5344CB8AC3E}">
        <p14:creationId xmlns:p14="http://schemas.microsoft.com/office/powerpoint/2010/main" val="2180053997"/>
      </p:ext>
    </p:extLst>
  </p:cSld>
  <p:clrMap bg1="dk1" tx1="lt1" bg2="dk2"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 id="2147484691" r:id="rId9"/>
    <p:sldLayoutId id="2147484692" r:id="rId10"/>
    <p:sldLayoutId id="2147484693" r:id="rId11"/>
    <p:sldLayoutId id="2147484694" r:id="rId12"/>
    <p:sldLayoutId id="2147484695" r:id="rId13"/>
    <p:sldLayoutId id="2147484696" r:id="rId14"/>
    <p:sldLayoutId id="2147484697" r:id="rId15"/>
    <p:sldLayoutId id="2147484698" r:id="rId16"/>
    <p:sldLayoutId id="2147484699" r:id="rId17"/>
  </p:sldLayoutIdLst>
  <p:hf hdr="0"/>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med-law.co.i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40000"/>
                <a:lumOff val="60000"/>
              </a:schemeClr>
            </a:gs>
            <a:gs pos="68000">
              <a:schemeClr val="accent4"/>
            </a:gs>
            <a:gs pos="100000">
              <a:schemeClr val="bg2">
                <a:lumMod val="60000"/>
                <a:lumOff val="4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0629" y="65314"/>
            <a:ext cx="11373983" cy="2855168"/>
          </a:xfrm>
        </p:spPr>
        <p:txBody>
          <a:bodyPr>
            <a:normAutofit fontScale="90000"/>
          </a:bodyPr>
          <a:lstStyle/>
          <a:p>
            <a:pPr algn="ctr" rtl="0"/>
            <a:r>
              <a:rPr lang="en-US" sz="3200" b="1" dirty="0" smtClean="0">
                <a:solidFill>
                  <a:srgbClr val="C00000"/>
                </a:solidFill>
              </a:rPr>
              <a:t/>
            </a:r>
            <a:br>
              <a:rPr lang="en-US" sz="3200" b="1" dirty="0" smtClean="0">
                <a:solidFill>
                  <a:srgbClr val="C00000"/>
                </a:solidFill>
              </a:rPr>
            </a:br>
            <a:r>
              <a:rPr lang="en-US" sz="3200" b="1" dirty="0">
                <a:solidFill>
                  <a:srgbClr val="C00000"/>
                </a:solidFill>
              </a:rPr>
              <a:t/>
            </a:r>
            <a:br>
              <a:rPr lang="en-US" sz="3200" b="1" dirty="0">
                <a:solidFill>
                  <a:srgbClr val="C00000"/>
                </a:solidFill>
              </a:rPr>
            </a:br>
            <a:r>
              <a:rPr lang="en-US" sz="3200" b="1" dirty="0" smtClean="0">
                <a:solidFill>
                  <a:srgbClr val="C00000"/>
                </a:solidFill>
              </a:rPr>
              <a:t/>
            </a:r>
            <a:br>
              <a:rPr lang="en-US" sz="3200" b="1" dirty="0" smtClean="0">
                <a:solidFill>
                  <a:srgbClr val="C00000"/>
                </a:solidFill>
              </a:rPr>
            </a:br>
            <a:r>
              <a:rPr lang="en-US" sz="3200" b="1" dirty="0">
                <a:solidFill>
                  <a:srgbClr val="C00000"/>
                </a:solidFill>
              </a:rPr>
              <a:t/>
            </a:r>
            <a:br>
              <a:rPr lang="en-US" sz="3200" b="1" dirty="0">
                <a:solidFill>
                  <a:srgbClr val="C00000"/>
                </a:solidFill>
              </a:rPr>
            </a:br>
            <a:r>
              <a:rPr lang="en-US" sz="3200" b="1" dirty="0" smtClean="0">
                <a:solidFill>
                  <a:srgbClr val="C00000"/>
                </a:solidFill>
              </a:rPr>
              <a:t>Legal and Ethical impactions of </a:t>
            </a:r>
            <a:r>
              <a:rPr lang="en-US" sz="3200" b="1" dirty="0" smtClean="0">
                <a:solidFill>
                  <a:srgbClr val="C00000"/>
                </a:solidFill>
                <a:latin typeface="Gulim" panose="020B0600000101010101" pitchFamily="34" charset="-127"/>
                <a:ea typeface="Gulim" panose="020B0600000101010101" pitchFamily="34" charset="-127"/>
                <a:cs typeface="FrankRuehl" panose="020E0503060101010101" pitchFamily="34" charset="-79"/>
              </a:rPr>
              <a:t>Sham Peer Review</a:t>
            </a:r>
            <a:r>
              <a:rPr lang="en-US" sz="3200" b="1" dirty="0">
                <a:solidFill>
                  <a:srgbClr val="C00000"/>
                </a:solidFill>
                <a:latin typeface="Times New Roman" panose="02020603050405020304" pitchFamily="18" charset="0"/>
                <a:ea typeface="Cambria Math" panose="02040503050406030204" pitchFamily="18" charset="0"/>
                <a:cs typeface="Times New Roman" panose="02020603050405020304" pitchFamily="18" charset="0"/>
              </a:rPr>
              <a:t/>
            </a:r>
            <a:br>
              <a:rPr lang="en-US" sz="3200" b="1" dirty="0">
                <a:solidFill>
                  <a:srgbClr val="C00000"/>
                </a:solidFill>
                <a:latin typeface="Times New Roman" panose="02020603050405020304" pitchFamily="18" charset="0"/>
                <a:ea typeface="Cambria Math" panose="02040503050406030204" pitchFamily="18" charset="0"/>
                <a:cs typeface="Times New Roman" panose="02020603050405020304" pitchFamily="18" charset="0"/>
              </a:rPr>
            </a:br>
            <a:endParaRPr lang="en-US" sz="3200" dirty="0">
              <a:solidFill>
                <a:srgbClr val="C00000"/>
              </a:solidFill>
              <a:latin typeface="Times New Roman" panose="02020603050405020304" pitchFamily="18" charset="0"/>
              <a:ea typeface="Cambria Math" panose="020405030504060302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738" y="2438400"/>
            <a:ext cx="2225040" cy="3022600"/>
          </a:xfrm>
          <a:prstGeom prst="rect">
            <a:avLst/>
          </a:prstGeom>
        </p:spPr>
      </p:pic>
      <p:sp>
        <p:nvSpPr>
          <p:cNvPr id="4" name="Date Placeholder 3"/>
          <p:cNvSpPr>
            <a:spLocks noGrp="1"/>
          </p:cNvSpPr>
          <p:nvPr>
            <p:ph type="dt" sz="half" idx="10"/>
          </p:nvPr>
        </p:nvSpPr>
        <p:spPr/>
        <p:txBody>
          <a:bodyPr/>
          <a:lstStyle/>
          <a:p>
            <a:fld id="{9C915123-EFCB-453D-BFC1-833E0DE0AD70}"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1</a:t>
            </a:fld>
            <a:endParaRPr lang="en-US"/>
          </a:p>
        </p:txBody>
      </p:sp>
      <p:sp>
        <p:nvSpPr>
          <p:cNvPr id="8" name="Rectangle 7"/>
          <p:cNvSpPr/>
          <p:nvPr/>
        </p:nvSpPr>
        <p:spPr>
          <a:xfrm>
            <a:off x="248738" y="5331034"/>
            <a:ext cx="11694523" cy="721736"/>
          </a:xfrm>
          <a:prstGeom prst="rect">
            <a:avLst/>
          </a:prstGeom>
        </p:spPr>
        <p:txBody>
          <a:bodyPr wrap="square">
            <a:spAutoFit/>
          </a:bodyPr>
          <a:lstStyle/>
          <a:p>
            <a:pPr algn="ctr">
              <a:lnSpc>
                <a:spcPct val="80000"/>
              </a:lnSpc>
            </a:pPr>
            <a:r>
              <a:rPr lang="en-US" altLang="en-US" sz="3200" b="1" dirty="0"/>
              <a:t>Jonathan </a:t>
            </a:r>
            <a:r>
              <a:rPr lang="en-US" altLang="en-US" sz="3200" b="1" dirty="0" smtClean="0"/>
              <a:t>Davies, LLM, </a:t>
            </a:r>
            <a:r>
              <a:rPr lang="en-US" altLang="en-US" sz="3200" b="1" dirty="0"/>
              <a:t>FACLM, FRSM</a:t>
            </a:r>
          </a:p>
          <a:p>
            <a:pPr algn="ctr">
              <a:lnSpc>
                <a:spcPct val="80000"/>
              </a:lnSpc>
            </a:pPr>
            <a:r>
              <a:rPr lang="en-US" altLang="en-US" b="1" dirty="0"/>
              <a:t>davies@med-law.co.il</a:t>
            </a:r>
          </a:p>
        </p:txBody>
      </p:sp>
      <p:pic>
        <p:nvPicPr>
          <p:cNvPr id="9" name="Picture 8" descr="MC90028718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389750">
            <a:off x="8743561" y="3191349"/>
            <a:ext cx="2305050" cy="1732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9659" y="434004"/>
            <a:ext cx="8432140" cy="1258824"/>
          </a:xfrm>
          <a:prstGeom prst="rect">
            <a:avLst/>
          </a:prstGeom>
        </p:spPr>
      </p:pic>
    </p:spTree>
    <p:extLst>
      <p:ext uri="{BB962C8B-B14F-4D97-AF65-F5344CB8AC3E}">
        <p14:creationId xmlns:p14="http://schemas.microsoft.com/office/powerpoint/2010/main" val="212226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5"/>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32" y="452718"/>
            <a:ext cx="11970239" cy="995082"/>
          </a:xfrm>
        </p:spPr>
        <p:txBody>
          <a:bodyPr>
            <a:normAutofit/>
          </a:bodyPr>
          <a:lstStyle/>
          <a:p>
            <a:r>
              <a:rPr lang="en-US" sz="3600" dirty="0" smtClean="0"/>
              <a:t>Sham Peer Review – Ethical and Legal  implications</a:t>
            </a:r>
            <a:endParaRPr lang="he-IL" sz="3600" dirty="0"/>
          </a:p>
        </p:txBody>
      </p:sp>
      <p:sp>
        <p:nvSpPr>
          <p:cNvPr id="3" name="Content Placeholder 2"/>
          <p:cNvSpPr>
            <a:spLocks noGrp="1"/>
          </p:cNvSpPr>
          <p:nvPr>
            <p:ph idx="1"/>
          </p:nvPr>
        </p:nvSpPr>
        <p:spPr>
          <a:xfrm>
            <a:off x="1103312" y="1163782"/>
            <a:ext cx="9093633" cy="5514109"/>
          </a:xfrm>
        </p:spPr>
        <p:txBody>
          <a:bodyPr>
            <a:normAutofit lnSpcReduction="10000"/>
          </a:bodyPr>
          <a:lstStyle/>
          <a:p>
            <a:pPr algn="l" rtl="0"/>
            <a:r>
              <a:rPr lang="en-US" dirty="0" smtClean="0"/>
              <a:t>Peer review in Medicine and Science act as fuel to improve patient safety.</a:t>
            </a:r>
          </a:p>
          <a:p>
            <a:pPr algn="just" rtl="0"/>
            <a:r>
              <a:rPr lang="en-US" dirty="0" smtClean="0"/>
              <a:t>On the other hand Sham peer Review has the opposite effect and its consequences are endanger patient safety by cover up of wrong and dangerous behavior that derive from mistakes </a:t>
            </a:r>
          </a:p>
          <a:p>
            <a:pPr algn="just" rtl="0"/>
            <a:r>
              <a:rPr lang="en-US" dirty="0" smtClean="0">
                <a:solidFill>
                  <a:srgbClr val="FFC000"/>
                </a:solidFill>
              </a:rPr>
              <a:t>Sham </a:t>
            </a:r>
            <a:r>
              <a:rPr lang="en-US" dirty="0">
                <a:solidFill>
                  <a:srgbClr val="FFC000"/>
                </a:solidFill>
              </a:rPr>
              <a:t>Peer review is like a cancer cells within the system that attacks not only the physician involved but also patient safety, in the sense that  patients become the main victim in the arena, but also the public  looses an excellent and conscious professional</a:t>
            </a:r>
            <a:r>
              <a:rPr lang="en-US" dirty="0" smtClean="0">
                <a:solidFill>
                  <a:srgbClr val="FFC000"/>
                </a:solidFill>
              </a:rPr>
              <a:t>.</a:t>
            </a:r>
          </a:p>
          <a:p>
            <a:pPr algn="just" rtl="0"/>
            <a:r>
              <a:rPr lang="en-US" dirty="0"/>
              <a:t>SPR has legal, Ethical and economic implications that can effect patient safety</a:t>
            </a:r>
            <a:r>
              <a:rPr lang="en-US" dirty="0" smtClean="0"/>
              <a:t>.</a:t>
            </a:r>
          </a:p>
          <a:p>
            <a:pPr algn="just" rtl="0"/>
            <a:r>
              <a:rPr lang="en-US" dirty="0" smtClean="0">
                <a:solidFill>
                  <a:srgbClr val="FFC000"/>
                </a:solidFill>
              </a:rPr>
              <a:t>You are about to hear today 4 presentations that will show how Sham Peer review became a silent Epidemic in </a:t>
            </a:r>
            <a:r>
              <a:rPr lang="en-US" dirty="0" smtClean="0">
                <a:solidFill>
                  <a:srgbClr val="FFC000"/>
                </a:solidFill>
              </a:rPr>
              <a:t>workplace </a:t>
            </a:r>
            <a:r>
              <a:rPr lang="en-US" dirty="0" smtClean="0">
                <a:solidFill>
                  <a:srgbClr val="FFC000"/>
                </a:solidFill>
              </a:rPr>
              <a:t>at large and has </a:t>
            </a:r>
            <a:r>
              <a:rPr lang="en-US" dirty="0" err="1" smtClean="0">
                <a:solidFill>
                  <a:srgbClr val="FFC000"/>
                </a:solidFill>
              </a:rPr>
              <a:t>fatel</a:t>
            </a:r>
            <a:r>
              <a:rPr lang="en-US" dirty="0" smtClean="0">
                <a:solidFill>
                  <a:srgbClr val="FFC000"/>
                </a:solidFill>
              </a:rPr>
              <a:t> consequences on patient </a:t>
            </a:r>
            <a:r>
              <a:rPr lang="en-US" dirty="0" err="1" smtClean="0">
                <a:solidFill>
                  <a:srgbClr val="FFC000"/>
                </a:solidFill>
              </a:rPr>
              <a:t>safty</a:t>
            </a:r>
            <a:r>
              <a:rPr lang="en-US" dirty="0" smtClean="0">
                <a:solidFill>
                  <a:srgbClr val="FFC000"/>
                </a:solidFill>
              </a:rPr>
              <a:t> in medical institutions.</a:t>
            </a:r>
          </a:p>
          <a:p>
            <a:pPr algn="just" rtl="0"/>
            <a:r>
              <a:rPr lang="en-US" dirty="0" smtClean="0">
                <a:solidFill>
                  <a:srgbClr val="FFC000"/>
                </a:solidFill>
              </a:rPr>
              <a:t>I would like to dedicate this session to Dr. Eli </a:t>
            </a:r>
            <a:r>
              <a:rPr lang="en-US" dirty="0" smtClean="0">
                <a:solidFill>
                  <a:srgbClr val="FFC000"/>
                </a:solidFill>
              </a:rPr>
              <a:t>Milgalter. you </a:t>
            </a:r>
            <a:r>
              <a:rPr lang="en-US" dirty="0" smtClean="0">
                <a:solidFill>
                  <a:srgbClr val="FFC000"/>
                </a:solidFill>
              </a:rPr>
              <a:t>will </a:t>
            </a:r>
            <a:r>
              <a:rPr lang="en-US" dirty="0">
                <a:solidFill>
                  <a:srgbClr val="FFC000"/>
                </a:solidFill>
              </a:rPr>
              <a:t>hear his story . </a:t>
            </a:r>
            <a:r>
              <a:rPr lang="en-US" dirty="0" smtClean="0">
                <a:solidFill>
                  <a:srgbClr val="FFC000"/>
                </a:solidFill>
              </a:rPr>
              <a:t>And to thank his widow Aviva that is with us. She continues to fight for patient </a:t>
            </a:r>
            <a:r>
              <a:rPr lang="en-US" dirty="0" smtClean="0">
                <a:solidFill>
                  <a:srgbClr val="FFC000"/>
                </a:solidFill>
              </a:rPr>
              <a:t>safety publicly and </a:t>
            </a:r>
            <a:r>
              <a:rPr lang="en-US" dirty="0" err="1" smtClean="0">
                <a:solidFill>
                  <a:srgbClr val="FFC000"/>
                </a:solidFill>
              </a:rPr>
              <a:t>legaly</a:t>
            </a:r>
            <a:r>
              <a:rPr lang="en-US" dirty="0" smtClean="0">
                <a:solidFill>
                  <a:srgbClr val="FFC000"/>
                </a:solidFill>
              </a:rPr>
              <a:t>.</a:t>
            </a:r>
            <a:endParaRPr lang="en-US" dirty="0">
              <a:solidFill>
                <a:schemeClr val="accent1">
                  <a:lumMod val="75000"/>
                </a:schemeClr>
              </a:solidFill>
            </a:endParaRPr>
          </a:p>
          <a:p>
            <a:pPr algn="l" rtl="0"/>
            <a:endParaRPr lang="he-IL" dirty="0"/>
          </a:p>
        </p:txBody>
      </p:sp>
      <p:sp>
        <p:nvSpPr>
          <p:cNvPr id="4" name="Date Placeholder 3"/>
          <p:cNvSpPr>
            <a:spLocks noGrp="1"/>
          </p:cNvSpPr>
          <p:nvPr>
            <p:ph type="dt" sz="half" idx="10"/>
          </p:nvPr>
        </p:nvSpPr>
        <p:spPr/>
        <p:txBody>
          <a:bodyPr/>
          <a:lstStyle/>
          <a:p>
            <a:fld id="{D8BC1C45-341E-4D2F-82BB-7C3F002958D5}" type="datetime1">
              <a:rPr lang="en-US" smtClean="0"/>
              <a:t>11/27/2018</a:t>
            </a:fld>
            <a:endParaRPr lang="en-US" dirty="0"/>
          </a:p>
        </p:txBody>
      </p:sp>
      <p:sp>
        <p:nvSpPr>
          <p:cNvPr id="5" name="Footer Placeholder 4"/>
          <p:cNvSpPr>
            <a:spLocks noGrp="1"/>
          </p:cNvSpPr>
          <p:nvPr>
            <p:ph type="ftr" sz="quarter" idx="11"/>
          </p:nvPr>
        </p:nvSpPr>
        <p:spPr>
          <a:xfrm rot="5400000">
            <a:off x="9019440" y="3225297"/>
            <a:ext cx="3859795" cy="304801"/>
          </a:xfrm>
        </p:spPr>
        <p:txBody>
          <a:bodyPr/>
          <a:lstStyle/>
          <a:p>
            <a:r>
              <a:rPr lang="en-US" smtClean="0"/>
              <a:t>Jonathan Davies, Adv. ©</a:t>
            </a:r>
            <a:endParaRPr lang="en-US"/>
          </a:p>
        </p:txBody>
      </p:sp>
      <p:sp>
        <p:nvSpPr>
          <p:cNvPr id="6" name="Slide Number Placeholder 5"/>
          <p:cNvSpPr>
            <a:spLocks noGrp="1"/>
          </p:cNvSpPr>
          <p:nvPr>
            <p:ph type="sldNum" sz="quarter" idx="12"/>
          </p:nvPr>
        </p:nvSpPr>
        <p:spPr>
          <a:xfrm>
            <a:off x="11296184" y="6144321"/>
            <a:ext cx="1014761" cy="533569"/>
          </a:xfrm>
        </p:spPr>
        <p:txBody>
          <a:bodyPr/>
          <a:lstStyle/>
          <a:p>
            <a:fld id="{C3956341-6B75-478E-A2FB-9216E4029610}" type="slidenum">
              <a:rPr lang="en-US" smtClean="0"/>
              <a:t>2</a:t>
            </a:fld>
            <a:endParaRPr lang="en-US" dirty="0"/>
          </a:p>
        </p:txBody>
      </p:sp>
    </p:spTree>
    <p:extLst>
      <p:ext uri="{BB962C8B-B14F-4D97-AF65-F5344CB8AC3E}">
        <p14:creationId xmlns:p14="http://schemas.microsoft.com/office/powerpoint/2010/main" val="598563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8588" y="200489"/>
            <a:ext cx="12063412" cy="715461"/>
          </a:xfrm>
          <a:noFill/>
        </p:spPr>
        <p:txBody>
          <a:bodyPr>
            <a:normAutofit fontScale="90000"/>
          </a:bodyPr>
          <a:lstStyle/>
          <a:p>
            <a:pPr algn="ctr"/>
            <a:r>
              <a:rPr lang="en-US" dirty="0" smtClean="0">
                <a:solidFill>
                  <a:srgbClr val="FF0000"/>
                </a:solidFill>
              </a:rPr>
              <a:t>SPR in Israeli HS appears  in different manners </a:t>
            </a:r>
            <a:endParaRPr lang="he-IL" dirty="0">
              <a:solidFill>
                <a:srgbClr val="FF0000"/>
              </a:solidFill>
            </a:endParaRPr>
          </a:p>
        </p:txBody>
      </p:sp>
      <p:sp>
        <p:nvSpPr>
          <p:cNvPr id="3" name="Content Placeholder 2"/>
          <p:cNvSpPr>
            <a:spLocks noGrp="1"/>
          </p:cNvSpPr>
          <p:nvPr>
            <p:ph idx="1"/>
          </p:nvPr>
        </p:nvSpPr>
        <p:spPr>
          <a:xfrm>
            <a:off x="414081" y="1150374"/>
            <a:ext cx="10467389" cy="5435694"/>
          </a:xfrm>
          <a:ln>
            <a:noFill/>
          </a:ln>
        </p:spPr>
        <p:txBody>
          <a:bodyPr>
            <a:noAutofit/>
          </a:bodyPr>
          <a:lstStyle/>
          <a:p>
            <a:pPr algn="just" rtl="0"/>
            <a:r>
              <a:rPr lang="en-US" dirty="0" smtClean="0"/>
              <a:t>First, </a:t>
            </a:r>
            <a:r>
              <a:rPr lang="en-US" dirty="0" smtClean="0">
                <a:solidFill>
                  <a:srgbClr val="FFC000"/>
                </a:solidFill>
              </a:rPr>
              <a:t>as a tool to diminish expert opinion credibility </a:t>
            </a:r>
            <a:r>
              <a:rPr lang="en-US" dirty="0" smtClean="0"/>
              <a:t>in order to influence the court in Medical malpractice cases or in other issues.</a:t>
            </a:r>
          </a:p>
          <a:p>
            <a:pPr algn="just" rtl="0"/>
            <a:r>
              <a:rPr lang="en-US" dirty="0" smtClean="0"/>
              <a:t>Second, </a:t>
            </a:r>
            <a:r>
              <a:rPr lang="en-US" dirty="0" smtClean="0">
                <a:solidFill>
                  <a:srgbClr val="FFC000"/>
                </a:solidFill>
              </a:rPr>
              <a:t>as a tool to eliminate experts from testifying </a:t>
            </a:r>
            <a:r>
              <a:rPr lang="en-US" dirty="0" smtClean="0"/>
              <a:t>against the interests of medical professional bodies.</a:t>
            </a:r>
          </a:p>
          <a:p>
            <a:pPr algn="just" rtl="0"/>
            <a:r>
              <a:rPr lang="en-US" dirty="0" smtClean="0"/>
              <a:t>Third, </a:t>
            </a:r>
            <a:r>
              <a:rPr lang="en-US" dirty="0" smtClean="0">
                <a:solidFill>
                  <a:srgbClr val="FFC000"/>
                </a:solidFill>
              </a:rPr>
              <a:t>as a tool to eliminate professionals who are whistleblowers</a:t>
            </a:r>
            <a:r>
              <a:rPr lang="en-US" dirty="0" smtClean="0"/>
              <a:t>, </a:t>
            </a:r>
            <a:r>
              <a:rPr lang="en-US" dirty="0" smtClean="0">
                <a:solidFill>
                  <a:schemeClr val="accent3"/>
                </a:solidFill>
              </a:rPr>
              <a:t>competit</a:t>
            </a:r>
            <a:r>
              <a:rPr lang="en-US" dirty="0" smtClean="0">
                <a:solidFill>
                  <a:schemeClr val="accent3">
                    <a:lumMod val="60000"/>
                    <a:lumOff val="40000"/>
                  </a:schemeClr>
                </a:solidFill>
              </a:rPr>
              <a:t>ors</a:t>
            </a:r>
            <a:r>
              <a:rPr lang="en-US" dirty="0" smtClean="0"/>
              <a:t> or </a:t>
            </a:r>
            <a:r>
              <a:rPr lang="en-US" dirty="0" smtClean="0">
                <a:solidFill>
                  <a:schemeClr val="accent3"/>
                </a:solidFill>
              </a:rPr>
              <a:t>become a threat to the medical institution </a:t>
            </a:r>
            <a:r>
              <a:rPr lang="en-US" dirty="0" smtClean="0"/>
              <a:t>by protecting patient safety and revealing cover-up of </a:t>
            </a:r>
            <a:r>
              <a:rPr lang="en-US" dirty="0" smtClean="0">
                <a:solidFill>
                  <a:schemeClr val="accent3"/>
                </a:solidFill>
              </a:rPr>
              <a:t>Medical Malpract</a:t>
            </a:r>
            <a:r>
              <a:rPr lang="en-US" dirty="0" smtClean="0"/>
              <a:t>ice. </a:t>
            </a:r>
          </a:p>
          <a:p>
            <a:pPr algn="just" rtl="0"/>
            <a:r>
              <a:rPr lang="en-US" dirty="0" smtClean="0">
                <a:solidFill>
                  <a:srgbClr val="FFFF00"/>
                </a:solidFill>
              </a:rPr>
              <a:t>The SPR against professionals are done in very shrewd and sophisticated tactics under different clauses of Immunity</a:t>
            </a:r>
            <a:r>
              <a:rPr lang="en-US" dirty="0" smtClean="0"/>
              <a:t>,  that puts the physician on the defense and   intended  to prove that his conduct is  against the interest of the institution.</a:t>
            </a:r>
          </a:p>
          <a:p>
            <a:pPr algn="just" rtl="0"/>
            <a:r>
              <a:rPr lang="en-US" dirty="0" smtClean="0"/>
              <a:t>The first two cases are considered as </a:t>
            </a:r>
            <a:r>
              <a:rPr lang="en-US" dirty="0" smtClean="0">
                <a:solidFill>
                  <a:srgbClr val="FFC000"/>
                </a:solidFill>
              </a:rPr>
              <a:t>soft SPR as they can cause economical damage </a:t>
            </a:r>
            <a:r>
              <a:rPr lang="en-US" dirty="0" smtClean="0"/>
              <a:t>while their physical and emotional implications are minimal. </a:t>
            </a:r>
          </a:p>
          <a:p>
            <a:pPr algn="just" rtl="0"/>
            <a:r>
              <a:rPr lang="en-US" dirty="0" smtClean="0"/>
              <a:t>The third example can amount to </a:t>
            </a:r>
            <a:r>
              <a:rPr lang="en-US" dirty="0" smtClean="0">
                <a:solidFill>
                  <a:schemeClr val="accent3">
                    <a:lumMod val="75000"/>
                  </a:schemeClr>
                </a:solidFill>
              </a:rPr>
              <a:t>hard core SPR </a:t>
            </a:r>
            <a:r>
              <a:rPr lang="en-US" dirty="0" smtClean="0"/>
              <a:t>when it has emotional and physical  implication and could effect patient safety. </a:t>
            </a:r>
            <a:endParaRPr lang="he-IL" dirty="0"/>
          </a:p>
        </p:txBody>
      </p:sp>
      <p:sp>
        <p:nvSpPr>
          <p:cNvPr id="4" name="Date Placeholder 3"/>
          <p:cNvSpPr>
            <a:spLocks noGrp="1"/>
          </p:cNvSpPr>
          <p:nvPr>
            <p:ph type="dt" sz="half" idx="10"/>
          </p:nvPr>
        </p:nvSpPr>
        <p:spPr/>
        <p:txBody>
          <a:bodyPr/>
          <a:lstStyle/>
          <a:p>
            <a:fld id="{D578AC72-B307-4340-8178-5E37D2CFF33E}"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3</a:t>
            </a:fld>
            <a:endParaRPr lang="en-US"/>
          </a:p>
        </p:txBody>
      </p:sp>
    </p:spTree>
    <p:extLst>
      <p:ext uri="{BB962C8B-B14F-4D97-AF65-F5344CB8AC3E}">
        <p14:creationId xmlns:p14="http://schemas.microsoft.com/office/powerpoint/2010/main" val="717974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59" y="127747"/>
            <a:ext cx="11964161" cy="687262"/>
          </a:xfrm>
        </p:spPr>
        <p:txBody>
          <a:bodyPr>
            <a:normAutofit fontScale="90000"/>
          </a:bodyPr>
          <a:lstStyle/>
          <a:p>
            <a:pPr algn="ctr"/>
            <a:r>
              <a:rPr lang="en-US" dirty="0" smtClean="0">
                <a:solidFill>
                  <a:srgbClr val="FF0000"/>
                </a:solidFill>
              </a:rPr>
              <a:t>251K died in the USA in 2013 due to medical error</a:t>
            </a:r>
            <a:endParaRPr lang="en-US" dirty="0">
              <a:solidFill>
                <a:srgbClr val="FF0000"/>
              </a:solidFill>
            </a:endParaRPr>
          </a:p>
        </p:txBody>
      </p:sp>
      <p:pic>
        <p:nvPicPr>
          <p:cNvPr id="4" name="Content Placeholder 3"/>
          <p:cNvPicPr>
            <a:picLocks noGrp="1" noChangeAspect="1"/>
          </p:cNvPicPr>
          <p:nvPr>
            <p:ph idx="1"/>
          </p:nvPr>
        </p:nvPicPr>
        <p:blipFill>
          <a:blip r:embed="rId2"/>
          <a:stretch>
            <a:fillRect/>
          </a:stretch>
        </p:blipFill>
        <p:spPr>
          <a:xfrm>
            <a:off x="3104328" y="2052638"/>
            <a:ext cx="4945119" cy="4195762"/>
          </a:xfrm>
          <a:prstGeom prst="rect">
            <a:avLst/>
          </a:prstGeom>
        </p:spPr>
      </p:pic>
      <p:sp>
        <p:nvSpPr>
          <p:cNvPr id="3" name="Date Placeholder 2"/>
          <p:cNvSpPr>
            <a:spLocks noGrp="1"/>
          </p:cNvSpPr>
          <p:nvPr>
            <p:ph type="dt" sz="half" idx="10"/>
          </p:nvPr>
        </p:nvSpPr>
        <p:spPr/>
        <p:txBody>
          <a:bodyPr/>
          <a:lstStyle/>
          <a:p>
            <a:fld id="{534C251A-8F58-4AA4-8AFD-DB315B191BAB}" type="datetime6">
              <a:rPr lang="en-US" smtClean="0"/>
              <a:t>November 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4</a:t>
            </a:fld>
            <a:endParaRPr lang="en-US"/>
          </a:p>
        </p:txBody>
      </p:sp>
    </p:spTree>
    <p:extLst>
      <p:ext uri="{BB962C8B-B14F-4D97-AF65-F5344CB8AC3E}">
        <p14:creationId xmlns:p14="http://schemas.microsoft.com/office/powerpoint/2010/main" val="449111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208" y="636104"/>
            <a:ext cx="10663921" cy="1432393"/>
          </a:xfrm>
        </p:spPr>
        <p:txBody>
          <a:bodyPr>
            <a:normAutofit fontScale="90000"/>
          </a:bodyPr>
          <a:lstStyle/>
          <a:p>
            <a:pPr algn="ctr" rtl="0"/>
            <a:r>
              <a:rPr lang="en-US" dirty="0" smtClean="0">
                <a:solidFill>
                  <a:srgbClr val="C00000"/>
                </a:solidFill>
              </a:rPr>
              <a:t>Is there causation between the following heading and sham Peer Review?</a:t>
            </a:r>
            <a:endParaRPr lang="en-US" dirty="0">
              <a:solidFill>
                <a:srgbClr val="C00000"/>
              </a:solidFill>
            </a:endParaRPr>
          </a:p>
        </p:txBody>
      </p:sp>
      <p:pic>
        <p:nvPicPr>
          <p:cNvPr id="4" name="Content Placeholder 3"/>
          <p:cNvPicPr>
            <a:picLocks noGrp="1" noChangeAspect="1"/>
          </p:cNvPicPr>
          <p:nvPr>
            <p:ph idx="1"/>
          </p:nvPr>
        </p:nvPicPr>
        <p:blipFill>
          <a:blip r:embed="rId2"/>
          <a:stretch>
            <a:fillRect/>
          </a:stretch>
        </p:blipFill>
        <p:spPr>
          <a:xfrm>
            <a:off x="1395019" y="2052638"/>
            <a:ext cx="8363737" cy="4195762"/>
          </a:xfrm>
          <a:prstGeom prst="rect">
            <a:avLst/>
          </a:prstGeom>
        </p:spPr>
      </p:pic>
      <p:sp>
        <p:nvSpPr>
          <p:cNvPr id="3" name="Date Placeholder 2"/>
          <p:cNvSpPr>
            <a:spLocks noGrp="1"/>
          </p:cNvSpPr>
          <p:nvPr>
            <p:ph type="dt" sz="half" idx="10"/>
          </p:nvPr>
        </p:nvSpPr>
        <p:spPr/>
        <p:txBody>
          <a:bodyPr/>
          <a:lstStyle/>
          <a:p>
            <a:fld id="{0D23BE7A-784A-440A-843E-C60FD5CB9F7C}"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5</a:t>
            </a:fld>
            <a:endParaRPr lang="en-US"/>
          </a:p>
        </p:txBody>
      </p:sp>
    </p:spTree>
    <p:extLst>
      <p:ext uri="{BB962C8B-B14F-4D97-AF65-F5344CB8AC3E}">
        <p14:creationId xmlns:p14="http://schemas.microsoft.com/office/powerpoint/2010/main" val="3172061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08" y="363151"/>
            <a:ext cx="9404723" cy="1400530"/>
          </a:xfrm>
        </p:spPr>
        <p:txBody>
          <a:bodyPr>
            <a:normAutofit/>
          </a:bodyPr>
          <a:lstStyle/>
          <a:p>
            <a:pPr algn="ctr"/>
            <a:r>
              <a:rPr lang="en-US" dirty="0"/>
              <a:t>Ethical and economic </a:t>
            </a:r>
            <a:r>
              <a:rPr lang="en-US" dirty="0" smtClean="0"/>
              <a:t>implications</a:t>
            </a:r>
            <a:endParaRPr lang="he-IL" dirty="0"/>
          </a:p>
        </p:txBody>
      </p:sp>
      <p:sp>
        <p:nvSpPr>
          <p:cNvPr id="3" name="Content Placeholder 2"/>
          <p:cNvSpPr>
            <a:spLocks noGrp="1"/>
          </p:cNvSpPr>
          <p:nvPr>
            <p:ph idx="1"/>
          </p:nvPr>
        </p:nvSpPr>
        <p:spPr>
          <a:xfrm>
            <a:off x="1103312" y="1326776"/>
            <a:ext cx="9395227" cy="5411375"/>
          </a:xfrm>
        </p:spPr>
        <p:txBody>
          <a:bodyPr>
            <a:normAutofit fontScale="92500" lnSpcReduction="10000"/>
          </a:bodyPr>
          <a:lstStyle/>
          <a:p>
            <a:pPr marL="0" indent="0" algn="just" rtl="0">
              <a:buNone/>
            </a:pPr>
            <a:r>
              <a:rPr lang="en-US" dirty="0" smtClean="0"/>
              <a:t> </a:t>
            </a:r>
          </a:p>
          <a:p>
            <a:pPr algn="just" rtl="0"/>
            <a:r>
              <a:rPr lang="en-US" dirty="0" smtClean="0"/>
              <a:t>SPR </a:t>
            </a:r>
            <a:r>
              <a:rPr lang="en-US" dirty="0"/>
              <a:t>raises legal issues in different areas of the law, namely contract law, employment relations between physician and the medical institution </a:t>
            </a:r>
            <a:r>
              <a:rPr lang="en-US" dirty="0" smtClean="0"/>
              <a:t>involved</a:t>
            </a:r>
            <a:r>
              <a:rPr lang="en-US" dirty="0"/>
              <a:t> </a:t>
            </a:r>
            <a:r>
              <a:rPr lang="en-US" dirty="0" smtClean="0"/>
              <a:t>                Labor Court has the sole jurisdiction </a:t>
            </a:r>
          </a:p>
          <a:p>
            <a:pPr algn="just" rtl="0"/>
            <a:r>
              <a:rPr lang="en-US" dirty="0" smtClean="0"/>
              <a:t>It </a:t>
            </a:r>
            <a:r>
              <a:rPr lang="en-US" dirty="0"/>
              <a:t>can </a:t>
            </a:r>
            <a:r>
              <a:rPr lang="en-US" dirty="0" smtClean="0"/>
              <a:t>also raise questions </a:t>
            </a:r>
            <a:r>
              <a:rPr lang="en-US" dirty="0"/>
              <a:t>of defamation and cause of action for personal injury in particular cases where the physician was </a:t>
            </a:r>
            <a:r>
              <a:rPr lang="en-US" dirty="0" err="1" smtClean="0"/>
              <a:t>emotionaly</a:t>
            </a:r>
            <a:r>
              <a:rPr lang="en-US" dirty="0" smtClean="0"/>
              <a:t>  harmed </a:t>
            </a:r>
          </a:p>
          <a:p>
            <a:pPr algn="just" rtl="0"/>
            <a:r>
              <a:rPr lang="en-US" dirty="0" smtClean="0"/>
              <a:t>               These claims are filed to civil courts            Tort cases</a:t>
            </a:r>
          </a:p>
          <a:p>
            <a:pPr algn="just" rtl="0"/>
            <a:r>
              <a:rPr lang="en-US" dirty="0" smtClean="0"/>
              <a:t>In </a:t>
            </a:r>
            <a:r>
              <a:rPr lang="en-US" dirty="0"/>
              <a:t>cases where patient safety is involved ethical </a:t>
            </a:r>
            <a:r>
              <a:rPr lang="en-US" dirty="0" smtClean="0"/>
              <a:t>questions </a:t>
            </a:r>
            <a:r>
              <a:rPr lang="en-US" dirty="0"/>
              <a:t>of the scope of Immunity given to the medical institution is used as a tool to cover wrongful </a:t>
            </a:r>
            <a:r>
              <a:rPr lang="en-US" dirty="0" smtClean="0"/>
              <a:t>conduct              </a:t>
            </a:r>
            <a:r>
              <a:rPr lang="en-US" dirty="0"/>
              <a:t>complaints </a:t>
            </a:r>
            <a:r>
              <a:rPr lang="en-US" dirty="0" smtClean="0"/>
              <a:t>for disciplinary hearings and unethical conduct are </a:t>
            </a:r>
            <a:r>
              <a:rPr lang="en-US" dirty="0"/>
              <a:t>filed to the MoH</a:t>
            </a:r>
          </a:p>
          <a:p>
            <a:pPr marL="0" indent="0" algn="just" rtl="0">
              <a:buNone/>
            </a:pPr>
            <a:endParaRPr lang="en-US" dirty="0" smtClean="0"/>
          </a:p>
          <a:p>
            <a:pPr algn="just" rtl="0"/>
            <a:r>
              <a:rPr lang="en-US" dirty="0" smtClean="0"/>
              <a:t>SPR </a:t>
            </a:r>
            <a:r>
              <a:rPr lang="en-US" dirty="0"/>
              <a:t>has legal, Ethical and economic implications that can effect patient safety. </a:t>
            </a:r>
          </a:p>
          <a:p>
            <a:pPr algn="l" rtl="0"/>
            <a:r>
              <a:rPr lang="en-US" dirty="0" smtClean="0"/>
              <a:t>When we are dealing with patient secrecy Full </a:t>
            </a:r>
            <a:r>
              <a:rPr lang="en-US" dirty="0"/>
              <a:t>immunity allows SPR to take place and avoids whistle blowers from testifying. </a:t>
            </a:r>
            <a:br>
              <a:rPr lang="en-US" dirty="0"/>
            </a:br>
            <a:endParaRPr lang="he-IL" dirty="0"/>
          </a:p>
        </p:txBody>
      </p:sp>
      <p:sp>
        <p:nvSpPr>
          <p:cNvPr id="4" name="Date Placeholder 3"/>
          <p:cNvSpPr>
            <a:spLocks noGrp="1"/>
          </p:cNvSpPr>
          <p:nvPr>
            <p:ph type="dt" sz="half" idx="10"/>
          </p:nvPr>
        </p:nvSpPr>
        <p:spPr/>
        <p:txBody>
          <a:bodyPr/>
          <a:lstStyle/>
          <a:p>
            <a:fld id="{D8BC1C45-341E-4D2F-82BB-7C3F002958D5}"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6</a:t>
            </a:fld>
            <a:endParaRPr lang="en-US"/>
          </a:p>
        </p:txBody>
      </p:sp>
      <p:sp>
        <p:nvSpPr>
          <p:cNvPr id="12" name="Right Arrow 11"/>
          <p:cNvSpPr/>
          <p:nvPr/>
        </p:nvSpPr>
        <p:spPr>
          <a:xfrm>
            <a:off x="2814221" y="4279038"/>
            <a:ext cx="523783" cy="1953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Right Arrow 12"/>
          <p:cNvSpPr/>
          <p:nvPr/>
        </p:nvSpPr>
        <p:spPr>
          <a:xfrm flipV="1">
            <a:off x="2814221" y="2311133"/>
            <a:ext cx="692458" cy="2367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Right Arrow 13"/>
          <p:cNvSpPr/>
          <p:nvPr/>
        </p:nvSpPr>
        <p:spPr>
          <a:xfrm flipV="1">
            <a:off x="1775534" y="3313590"/>
            <a:ext cx="665825" cy="2308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Right Arrow 15"/>
          <p:cNvSpPr/>
          <p:nvPr/>
        </p:nvSpPr>
        <p:spPr>
          <a:xfrm flipH="1">
            <a:off x="6880193" y="3394710"/>
            <a:ext cx="433675" cy="1496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712978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613" y="452718"/>
            <a:ext cx="9952222" cy="1400530"/>
          </a:xfrm>
        </p:spPr>
        <p:txBody>
          <a:bodyPr>
            <a:normAutofit/>
          </a:bodyPr>
          <a:lstStyle/>
          <a:p>
            <a:pPr algn="ctr"/>
            <a:r>
              <a:rPr lang="en-US" dirty="0" smtClean="0"/>
              <a:t>Physical and emotional implications</a:t>
            </a:r>
            <a:endParaRPr lang="he-IL" dirty="0"/>
          </a:p>
        </p:txBody>
      </p:sp>
      <p:sp>
        <p:nvSpPr>
          <p:cNvPr id="3" name="Content Placeholder 2"/>
          <p:cNvSpPr>
            <a:spLocks noGrp="1"/>
          </p:cNvSpPr>
          <p:nvPr>
            <p:ph idx="1"/>
          </p:nvPr>
        </p:nvSpPr>
        <p:spPr>
          <a:xfrm>
            <a:off x="233082" y="1447800"/>
            <a:ext cx="9816771" cy="4800599"/>
          </a:xfrm>
        </p:spPr>
        <p:txBody>
          <a:bodyPr>
            <a:normAutofit/>
          </a:bodyPr>
          <a:lstStyle/>
          <a:p>
            <a:pPr algn="just" rtl="0"/>
            <a:r>
              <a:rPr lang="en-US" sz="2800" u="sng" dirty="0"/>
              <a:t>All</a:t>
            </a:r>
            <a:r>
              <a:rPr lang="en-US" sz="2800" dirty="0"/>
              <a:t> victims of sham peer review suffer mental </a:t>
            </a:r>
            <a:r>
              <a:rPr lang="en-US" sz="2800" dirty="0" smtClean="0"/>
              <a:t>stress.</a:t>
            </a:r>
            <a:endParaRPr lang="en-US" sz="2800" dirty="0"/>
          </a:p>
          <a:p>
            <a:pPr algn="just" rtl="0"/>
            <a:r>
              <a:rPr lang="en-US" sz="2800" dirty="0"/>
              <a:t>Some suffer anxiety and depression.</a:t>
            </a:r>
          </a:p>
          <a:p>
            <a:pPr algn="just" rtl="0"/>
            <a:r>
              <a:rPr lang="en-US" sz="2800" dirty="0"/>
              <a:t>Some suffer depression so severe that suicide is the outcome.</a:t>
            </a:r>
          </a:p>
          <a:p>
            <a:pPr algn="just" rtl="0"/>
            <a:r>
              <a:rPr lang="en-US" sz="2800" dirty="0"/>
              <a:t>Some suffer the equivalent of post-traumatic stress disorder</a:t>
            </a:r>
            <a:r>
              <a:rPr lang="en-US" sz="2800" dirty="0" smtClean="0"/>
              <a:t>.</a:t>
            </a:r>
            <a:endParaRPr lang="en-US" sz="2800" dirty="0"/>
          </a:p>
          <a:p>
            <a:pPr algn="just" rtl="0"/>
            <a:r>
              <a:rPr lang="en-US" sz="2800" dirty="0"/>
              <a:t>Physical illness following sham peer review is </a:t>
            </a:r>
            <a:r>
              <a:rPr lang="en-US" sz="2800" dirty="0" smtClean="0"/>
              <a:t>common</a:t>
            </a:r>
          </a:p>
          <a:p>
            <a:pPr algn="just" rtl="0"/>
            <a:r>
              <a:rPr lang="en-US" sz="2800" dirty="0" smtClean="0"/>
              <a:t>In some cases there is a detrition of existing illnesses.</a:t>
            </a:r>
            <a:endParaRPr lang="en-US" sz="2800" dirty="0"/>
          </a:p>
          <a:p>
            <a:pPr algn="just" rtl="0"/>
            <a:r>
              <a:rPr lang="en-US" sz="2800" dirty="0"/>
              <a:t>Proving the causal link is challenging.</a:t>
            </a:r>
          </a:p>
          <a:p>
            <a:pPr marL="0" indent="0" algn="just">
              <a:buNone/>
            </a:pPr>
            <a:endParaRPr lang="en-US" sz="2800" dirty="0"/>
          </a:p>
        </p:txBody>
      </p:sp>
      <p:sp>
        <p:nvSpPr>
          <p:cNvPr id="4" name="Date Placeholder 3"/>
          <p:cNvSpPr>
            <a:spLocks noGrp="1"/>
          </p:cNvSpPr>
          <p:nvPr>
            <p:ph type="dt" sz="half" idx="10"/>
          </p:nvPr>
        </p:nvSpPr>
        <p:spPr/>
        <p:txBody>
          <a:bodyPr/>
          <a:lstStyle/>
          <a:p>
            <a:fld id="{D8BC1C45-341E-4D2F-82BB-7C3F002958D5}"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7</a:t>
            </a:fld>
            <a:endParaRPr lang="en-US"/>
          </a:p>
        </p:txBody>
      </p:sp>
    </p:spTree>
    <p:extLst>
      <p:ext uri="{BB962C8B-B14F-4D97-AF65-F5344CB8AC3E}">
        <p14:creationId xmlns:p14="http://schemas.microsoft.com/office/powerpoint/2010/main" val="10800131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955" y="0"/>
            <a:ext cx="11321081" cy="591015"/>
          </a:xfrm>
        </p:spPr>
        <p:txBody>
          <a:bodyPr>
            <a:normAutofit fontScale="90000"/>
          </a:bodyPr>
          <a:lstStyle/>
          <a:p>
            <a:pPr algn="ctr" rtl="0"/>
            <a:r>
              <a:rPr lang="en-US" dirty="0" smtClean="0">
                <a:solidFill>
                  <a:srgbClr val="FF0000"/>
                </a:solidFill>
              </a:rPr>
              <a:t>SPR in Israeli Hospitals - The Milgalter Case</a:t>
            </a:r>
            <a:endParaRPr lang="he-IL" dirty="0">
              <a:solidFill>
                <a:srgbClr val="FF0000"/>
              </a:solidFill>
            </a:endParaRPr>
          </a:p>
        </p:txBody>
      </p:sp>
      <p:sp>
        <p:nvSpPr>
          <p:cNvPr id="3" name="Content Placeholder 2"/>
          <p:cNvSpPr>
            <a:spLocks noGrp="1"/>
          </p:cNvSpPr>
          <p:nvPr>
            <p:ph idx="1"/>
          </p:nvPr>
        </p:nvSpPr>
        <p:spPr>
          <a:xfrm>
            <a:off x="512956" y="985421"/>
            <a:ext cx="11452303" cy="5359623"/>
          </a:xfrm>
        </p:spPr>
        <p:txBody>
          <a:bodyPr>
            <a:normAutofit/>
          </a:bodyPr>
          <a:lstStyle/>
          <a:p>
            <a:pPr algn="just" rtl="0"/>
            <a:r>
              <a:rPr lang="en-US" dirty="0" smtClean="0"/>
              <a:t>Dr. Eli Milgalter was the Director </a:t>
            </a:r>
            <a:r>
              <a:rPr lang="en-US" dirty="0"/>
              <a:t>of the Heart Transplant Unit at </a:t>
            </a:r>
            <a:r>
              <a:rPr lang="en-US" dirty="0" smtClean="0"/>
              <a:t>Hadassah Medical </a:t>
            </a:r>
            <a:r>
              <a:rPr lang="en-US" dirty="0"/>
              <a:t>C</a:t>
            </a:r>
            <a:r>
              <a:rPr lang="en-US" dirty="0" smtClean="0"/>
              <a:t>enter in Jerusalem, and was </a:t>
            </a:r>
            <a:r>
              <a:rPr lang="en-US" dirty="0"/>
              <a:t>appointed as the Director of the </a:t>
            </a:r>
            <a:r>
              <a:rPr lang="en-US" dirty="0" smtClean="0"/>
              <a:t>Pediatric Cardiothoracic </a:t>
            </a:r>
            <a:r>
              <a:rPr lang="en-US" dirty="0"/>
              <a:t>Surgery </a:t>
            </a:r>
            <a:r>
              <a:rPr lang="en-US" dirty="0" smtClean="0"/>
              <a:t>Unit. The unit was a candidate for the Nobel Prize due to its contribution to the special relationship with the Peres </a:t>
            </a:r>
            <a:r>
              <a:rPr lang="en-US" dirty="0"/>
              <a:t>C</a:t>
            </a:r>
            <a:r>
              <a:rPr lang="en-US" dirty="0" smtClean="0"/>
              <a:t>enter that  referred  Palestinian patients to Hadassah. </a:t>
            </a:r>
          </a:p>
          <a:p>
            <a:pPr algn="just" rtl="0"/>
            <a:r>
              <a:rPr lang="en-US" dirty="0" smtClean="0"/>
              <a:t>Dr. Milgalter </a:t>
            </a:r>
            <a:r>
              <a:rPr lang="en-US" dirty="0"/>
              <a:t>was also a senior lecturer at the Hebrew </a:t>
            </a:r>
            <a:r>
              <a:rPr lang="en-US" dirty="0" smtClean="0"/>
              <a:t>University.</a:t>
            </a:r>
          </a:p>
          <a:p>
            <a:pPr algn="just" rtl="0"/>
            <a:r>
              <a:rPr lang="en-US" dirty="0" smtClean="0"/>
              <a:t>Dr. </a:t>
            </a:r>
            <a:r>
              <a:rPr lang="en-US" dirty="0"/>
              <a:t>Milgalter </a:t>
            </a:r>
            <a:r>
              <a:rPr lang="en-US" dirty="0" smtClean="0"/>
              <a:t>was </a:t>
            </a:r>
            <a:r>
              <a:rPr lang="en-US" dirty="0"/>
              <a:t>an exceptional </a:t>
            </a:r>
            <a:r>
              <a:rPr lang="en-US" dirty="0" smtClean="0"/>
              <a:t>surgeon </a:t>
            </a:r>
            <a:r>
              <a:rPr lang="en-US" dirty="0"/>
              <a:t>in his abilities and he was </a:t>
            </a:r>
            <a:r>
              <a:rPr lang="en-US" dirty="0" smtClean="0"/>
              <a:t>highly thought of by peers and patients alike. He specialized </a:t>
            </a:r>
            <a:r>
              <a:rPr lang="en-US" dirty="0"/>
              <a:t>in both pediatric and adult surgery. </a:t>
            </a:r>
            <a:endParaRPr lang="en-US" dirty="0" smtClean="0"/>
          </a:p>
          <a:p>
            <a:pPr algn="just" rtl="0"/>
            <a:r>
              <a:rPr lang="en-US" dirty="0" err="1">
                <a:solidFill>
                  <a:srgbClr val="FF0000"/>
                </a:solidFill>
              </a:rPr>
              <a:t>Dr</a:t>
            </a:r>
            <a:r>
              <a:rPr lang="en-US" dirty="0">
                <a:solidFill>
                  <a:srgbClr val="FF0000"/>
                </a:solidFill>
              </a:rPr>
              <a:t> Milgalter worked for 37 years in Hadassah and died in 2015 from stress that led to a heart attack</a:t>
            </a:r>
            <a:r>
              <a:rPr lang="en-US" dirty="0"/>
              <a:t>. In the </a:t>
            </a:r>
            <a:r>
              <a:rPr lang="en-US" dirty="0" smtClean="0"/>
              <a:t>last </a:t>
            </a:r>
            <a:r>
              <a:rPr lang="en-US" dirty="0"/>
              <a:t>7 years of his life </a:t>
            </a:r>
            <a:r>
              <a:rPr lang="en-US" dirty="0" smtClean="0"/>
              <a:t>he underwent a </a:t>
            </a:r>
            <a:r>
              <a:rPr lang="en-US" dirty="0" smtClean="0">
                <a:solidFill>
                  <a:schemeClr val="accent3">
                    <a:lumMod val="40000"/>
                    <a:lumOff val="60000"/>
                  </a:schemeClr>
                </a:solidFill>
              </a:rPr>
              <a:t>brutal Sham </a:t>
            </a:r>
            <a:r>
              <a:rPr lang="en-US" dirty="0">
                <a:solidFill>
                  <a:schemeClr val="accent3">
                    <a:lumMod val="40000"/>
                    <a:lumOff val="60000"/>
                  </a:schemeClr>
                </a:solidFill>
              </a:rPr>
              <a:t>P</a:t>
            </a:r>
            <a:r>
              <a:rPr lang="en-US" dirty="0" smtClean="0">
                <a:solidFill>
                  <a:schemeClr val="accent3">
                    <a:lumMod val="40000"/>
                    <a:lumOff val="60000"/>
                  </a:schemeClr>
                </a:solidFill>
              </a:rPr>
              <a:t>eer </a:t>
            </a:r>
            <a:r>
              <a:rPr lang="en-US" dirty="0">
                <a:solidFill>
                  <a:schemeClr val="accent3">
                    <a:lumMod val="40000"/>
                    <a:lumOff val="60000"/>
                  </a:schemeClr>
                </a:solidFill>
              </a:rPr>
              <a:t>R</a:t>
            </a:r>
            <a:r>
              <a:rPr lang="en-US" dirty="0" smtClean="0">
                <a:solidFill>
                  <a:schemeClr val="accent3">
                    <a:lumMod val="40000"/>
                    <a:lumOff val="60000"/>
                  </a:schemeClr>
                </a:solidFill>
              </a:rPr>
              <a:t>eview </a:t>
            </a:r>
            <a:r>
              <a:rPr lang="en-US" dirty="0" smtClean="0"/>
              <a:t>conducted by the head of the Cardiothoracic Surgery Department, who recurrently risked </a:t>
            </a:r>
            <a:r>
              <a:rPr lang="en-US" dirty="0"/>
              <a:t>patient safety </a:t>
            </a:r>
            <a:r>
              <a:rPr lang="en-US" dirty="0" smtClean="0"/>
              <a:t>in order to destroy  Dr. </a:t>
            </a:r>
            <a:r>
              <a:rPr lang="en-US" dirty="0" err="1" smtClean="0"/>
              <a:t>Milgalter’s</a:t>
            </a:r>
            <a:r>
              <a:rPr lang="en-US" dirty="0" smtClean="0"/>
              <a:t> career. </a:t>
            </a:r>
            <a:endParaRPr lang="en-US" dirty="0"/>
          </a:p>
          <a:p>
            <a:pPr algn="just" rtl="0"/>
            <a:r>
              <a:rPr lang="en-US" dirty="0" smtClean="0">
                <a:solidFill>
                  <a:schemeClr val="accent3">
                    <a:lumMod val="40000"/>
                    <a:lumOff val="60000"/>
                  </a:schemeClr>
                </a:solidFill>
              </a:rPr>
              <a:t>Dr. Milgalter was a whistleblower who warned in real-time against faults in the hospital.</a:t>
            </a:r>
          </a:p>
          <a:p>
            <a:pPr algn="just" rtl="0"/>
            <a:r>
              <a:rPr lang="en-US" dirty="0" smtClean="0"/>
              <a:t>Recently my office has filed a </a:t>
            </a:r>
            <a:r>
              <a:rPr lang="en-US" dirty="0"/>
              <a:t>wrongful death </a:t>
            </a:r>
            <a:r>
              <a:rPr lang="en-US" dirty="0" smtClean="0"/>
              <a:t>lawsuit against Hadassah hospital claiming that his sudden death was caused by </a:t>
            </a:r>
            <a:r>
              <a:rPr lang="en-US" dirty="0"/>
              <a:t>sham peer review </a:t>
            </a:r>
            <a:r>
              <a:rPr lang="en-US" dirty="0" smtClean="0"/>
              <a:t>and tortious behavior. </a:t>
            </a:r>
            <a:endParaRPr lang="he-IL" dirty="0"/>
          </a:p>
        </p:txBody>
      </p:sp>
      <p:sp>
        <p:nvSpPr>
          <p:cNvPr id="4" name="Date Placeholder 3"/>
          <p:cNvSpPr>
            <a:spLocks noGrp="1"/>
          </p:cNvSpPr>
          <p:nvPr>
            <p:ph type="dt" sz="half" idx="10"/>
          </p:nvPr>
        </p:nvSpPr>
        <p:spPr/>
        <p:txBody>
          <a:bodyPr/>
          <a:lstStyle/>
          <a:p>
            <a:fld id="{12214F49-1CB2-4BDE-8CEC-5BA919506DFE}"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pPr/>
              <a:t>8</a:t>
            </a:fld>
            <a:endParaRPr lang="en-US"/>
          </a:p>
        </p:txBody>
      </p:sp>
    </p:spTree>
    <p:extLst>
      <p:ext uri="{BB962C8B-B14F-4D97-AF65-F5344CB8AC3E}">
        <p14:creationId xmlns:p14="http://schemas.microsoft.com/office/powerpoint/2010/main" val="136895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344400" cy="892098"/>
          </a:xfrm>
        </p:spPr>
        <p:txBody>
          <a:bodyPr>
            <a:normAutofit/>
          </a:bodyPr>
          <a:lstStyle/>
          <a:p>
            <a:pPr lvl="0" algn="ctr" rtl="0"/>
            <a:r>
              <a:rPr lang="en-US" sz="2400" b="1" u="sng" dirty="0" smtClean="0">
                <a:solidFill>
                  <a:srgbClr val="FF0000"/>
                </a:solidFill>
                <a:latin typeface="Calibri Light" panose="020F0302020204030204" pitchFamily="34" charset="0"/>
              </a:rPr>
              <a:t>IGNORING  warnings of  misconduct endangering  patient safety </a:t>
            </a:r>
            <a:endParaRPr lang="en-US" sz="2400" dirty="0">
              <a:solidFill>
                <a:srgbClr val="FF0000"/>
              </a:solidFill>
              <a:latin typeface="Calibri Light" panose="020F0302020204030204" pitchFamily="34" charset="0"/>
            </a:endParaRPr>
          </a:p>
        </p:txBody>
      </p:sp>
      <p:sp>
        <p:nvSpPr>
          <p:cNvPr id="3" name="Text Placeholder 2"/>
          <p:cNvSpPr>
            <a:spLocks noGrp="1"/>
          </p:cNvSpPr>
          <p:nvPr>
            <p:ph type="body" sz="half" idx="2"/>
          </p:nvPr>
        </p:nvSpPr>
        <p:spPr>
          <a:xfrm>
            <a:off x="684212" y="791736"/>
            <a:ext cx="11066354" cy="6066263"/>
          </a:xfrm>
        </p:spPr>
        <p:txBody>
          <a:bodyPr>
            <a:normAutofit/>
          </a:bodyPr>
          <a:lstStyle/>
          <a:p>
            <a:pPr marL="342900" indent="-342900" algn="just" rtl="0">
              <a:buFont typeface="Wingdings" panose="05000000000000000000" pitchFamily="2" charset="2"/>
              <a:buChar char="Ø"/>
            </a:pPr>
            <a:r>
              <a:rPr lang="en-US" sz="2000" dirty="0" smtClean="0"/>
              <a:t>In </a:t>
            </a:r>
            <a:r>
              <a:rPr lang="en-US" sz="2000" dirty="0"/>
              <a:t>July 2009, with the increase of the cases where harm was caused to patients, </a:t>
            </a:r>
            <a:r>
              <a:rPr lang="en-US" sz="2000" dirty="0" smtClean="0"/>
              <a:t>Dr Milgalter, </a:t>
            </a:r>
            <a:r>
              <a:rPr lang="en-US" sz="2000" dirty="0"/>
              <a:t>driven by his conscious and </a:t>
            </a:r>
            <a:r>
              <a:rPr lang="en-US" sz="2000" dirty="0" smtClean="0"/>
              <a:t>moral obligation, </a:t>
            </a:r>
            <a:r>
              <a:rPr lang="en-US" sz="2000" dirty="0">
                <a:solidFill>
                  <a:srgbClr val="FF0000"/>
                </a:solidFill>
              </a:rPr>
              <a:t>sent a </a:t>
            </a:r>
            <a:r>
              <a:rPr lang="en-US" sz="2000" dirty="0" smtClean="0">
                <a:solidFill>
                  <a:srgbClr val="FF0000"/>
                </a:solidFill>
              </a:rPr>
              <a:t>warning </a:t>
            </a:r>
            <a:r>
              <a:rPr lang="en-US" sz="2000" dirty="0">
                <a:solidFill>
                  <a:srgbClr val="FF0000"/>
                </a:solidFill>
              </a:rPr>
              <a:t>letter </a:t>
            </a:r>
            <a:r>
              <a:rPr lang="en-US" sz="2000" dirty="0" smtClean="0">
                <a:solidFill>
                  <a:srgbClr val="FF0000"/>
                </a:solidFill>
              </a:rPr>
              <a:t>to Hadassah’s </a:t>
            </a:r>
            <a:r>
              <a:rPr lang="en-US" sz="2000" dirty="0">
                <a:solidFill>
                  <a:srgbClr val="FF0000"/>
                </a:solidFill>
              </a:rPr>
              <a:t>management, </a:t>
            </a:r>
            <a:r>
              <a:rPr lang="en-US" sz="2000" dirty="0" smtClean="0">
                <a:solidFill>
                  <a:srgbClr val="FF0000"/>
                </a:solidFill>
              </a:rPr>
              <a:t>titled </a:t>
            </a:r>
            <a:r>
              <a:rPr lang="en-US" sz="2000" dirty="0">
                <a:solidFill>
                  <a:srgbClr val="FF0000"/>
                </a:solidFill>
              </a:rPr>
              <a:t>"</a:t>
            </a:r>
            <a:r>
              <a:rPr lang="en-US" sz="2000" b="1" u="sng" dirty="0">
                <a:solidFill>
                  <a:srgbClr val="FF0000"/>
                </a:solidFill>
              </a:rPr>
              <a:t>Improper management </a:t>
            </a:r>
            <a:r>
              <a:rPr lang="en-US" sz="2000" b="1" u="sng" dirty="0" smtClean="0">
                <a:solidFill>
                  <a:srgbClr val="FF0000"/>
                </a:solidFill>
              </a:rPr>
              <a:t>could </a:t>
            </a:r>
            <a:r>
              <a:rPr lang="en-US" sz="2000" b="1" u="sng" dirty="0">
                <a:solidFill>
                  <a:srgbClr val="FF0000"/>
                </a:solidFill>
              </a:rPr>
              <a:t>kill patients!</a:t>
            </a:r>
            <a:r>
              <a:rPr lang="en-US" sz="2000" dirty="0">
                <a:solidFill>
                  <a:srgbClr val="FF0000"/>
                </a:solidFill>
              </a:rPr>
              <a:t>" </a:t>
            </a:r>
            <a:r>
              <a:rPr lang="en-US" sz="2000" dirty="0" smtClean="0">
                <a:solidFill>
                  <a:srgbClr val="FF0000"/>
                </a:solidFill>
              </a:rPr>
              <a:t>“ </a:t>
            </a:r>
            <a:r>
              <a:rPr lang="en-US" sz="2000" dirty="0"/>
              <a:t>where he lists the </a:t>
            </a:r>
            <a:r>
              <a:rPr lang="en-US" sz="2000" dirty="0" smtClean="0"/>
              <a:t>factual </a:t>
            </a:r>
            <a:r>
              <a:rPr lang="en-US" sz="2000" dirty="0"/>
              <a:t>events </a:t>
            </a:r>
            <a:r>
              <a:rPr lang="en-US" sz="2000" dirty="0" smtClean="0"/>
              <a:t>since the appointment of the new </a:t>
            </a:r>
            <a:r>
              <a:rPr lang="en-US" sz="2000" dirty="0"/>
              <a:t>head </a:t>
            </a:r>
            <a:r>
              <a:rPr lang="en-US" sz="2000" dirty="0" smtClean="0"/>
              <a:t>of the department: </a:t>
            </a:r>
          </a:p>
          <a:p>
            <a:pPr marL="342900" indent="-342900" algn="just" rtl="0">
              <a:buFont typeface="Wingdings" panose="05000000000000000000" pitchFamily="2" charset="2"/>
              <a:buChar char="Ø"/>
            </a:pPr>
            <a:r>
              <a:rPr lang="en-US" sz="2000" dirty="0" smtClean="0"/>
              <a:t>Dr. Milgalter  </a:t>
            </a:r>
            <a:r>
              <a:rPr lang="en-US" sz="2000" dirty="0"/>
              <a:t>warned in his letter </a:t>
            </a:r>
            <a:r>
              <a:rPr lang="en-US" sz="2000" dirty="0" smtClean="0"/>
              <a:t>of  </a:t>
            </a:r>
            <a:r>
              <a:rPr lang="en-US" sz="2000" dirty="0"/>
              <a:t>the </a:t>
            </a:r>
            <a:r>
              <a:rPr lang="en-US" sz="2000" dirty="0" smtClean="0"/>
              <a:t>risks </a:t>
            </a:r>
            <a:r>
              <a:rPr lang="en-US" sz="2000" dirty="0"/>
              <a:t>to patient safety in the department. </a:t>
            </a:r>
            <a:endParaRPr lang="en-US" sz="2000" dirty="0" smtClean="0"/>
          </a:p>
          <a:p>
            <a:pPr marL="342900" indent="-342900" algn="just" rtl="0">
              <a:buFont typeface="Wingdings" panose="05000000000000000000" pitchFamily="2" charset="2"/>
              <a:buChar char="Ø"/>
            </a:pPr>
            <a:r>
              <a:rPr lang="en-US" sz="2000" dirty="0" smtClean="0"/>
              <a:t>The </a:t>
            </a:r>
            <a:r>
              <a:rPr lang="en-US" sz="2000" dirty="0"/>
              <a:t>hospital’s CEO </a:t>
            </a:r>
            <a:r>
              <a:rPr lang="en-US" sz="2000" dirty="0" smtClean="0"/>
              <a:t>ignored </a:t>
            </a:r>
            <a:r>
              <a:rPr lang="en-US" sz="2000" dirty="0"/>
              <a:t>the content of the letter and instructed all other recipients of the letter to ignore </a:t>
            </a:r>
            <a:r>
              <a:rPr lang="en-US" sz="2000" dirty="0" smtClean="0"/>
              <a:t>his  </a:t>
            </a:r>
            <a:r>
              <a:rPr lang="en-US" sz="2000" dirty="0"/>
              <a:t>warnings as well. </a:t>
            </a:r>
            <a:endParaRPr lang="en-US" sz="2000" dirty="0" smtClean="0"/>
          </a:p>
          <a:p>
            <a:pPr marL="342900" indent="-342900" algn="just" rtl="0">
              <a:buFont typeface="Wingdings" panose="05000000000000000000" pitchFamily="2" charset="2"/>
              <a:buChar char="Ø"/>
            </a:pPr>
            <a:r>
              <a:rPr lang="en-US" sz="2000" dirty="0" smtClean="0"/>
              <a:t>Following his </a:t>
            </a:r>
            <a:r>
              <a:rPr lang="en-US" sz="2000" dirty="0"/>
              <a:t>warnings about the department management </a:t>
            </a:r>
            <a:r>
              <a:rPr lang="en-US" sz="2000" dirty="0" smtClean="0"/>
              <a:t>in </a:t>
            </a:r>
            <a:r>
              <a:rPr lang="en-US" sz="2000" dirty="0"/>
              <a:t>a manner that endangers </a:t>
            </a:r>
            <a:r>
              <a:rPr lang="en-US" sz="2000" dirty="0" smtClean="0"/>
              <a:t>patients, Dr Milgalter received a formal complaint that his behavior was unethical and he was summoned to </a:t>
            </a:r>
            <a:r>
              <a:rPr lang="en-US" sz="2000" dirty="0"/>
              <a:t>a disciplinary hearing in </a:t>
            </a:r>
            <a:r>
              <a:rPr lang="en-US" sz="2000" dirty="0" smtClean="0"/>
              <a:t>an improper procedure. </a:t>
            </a:r>
          </a:p>
          <a:p>
            <a:pPr marL="342900" indent="-342900" algn="just" rtl="0">
              <a:buFont typeface="Wingdings" panose="05000000000000000000" pitchFamily="2" charset="2"/>
              <a:buChar char="Ø"/>
            </a:pPr>
            <a:r>
              <a:rPr lang="en-US" sz="2000" dirty="0" smtClean="0"/>
              <a:t>As a sanction the </a:t>
            </a:r>
            <a:r>
              <a:rPr lang="en-US" sz="2000" dirty="0"/>
              <a:t>extension </a:t>
            </a:r>
            <a:r>
              <a:rPr lang="en-US" sz="2000" dirty="0" smtClean="0"/>
              <a:t>of </a:t>
            </a:r>
            <a:r>
              <a:rPr lang="en-US" sz="2000" dirty="0"/>
              <a:t>Dr. </a:t>
            </a:r>
            <a:r>
              <a:rPr lang="en-US" sz="2000" dirty="0" smtClean="0"/>
              <a:t>Milgalter’s </a:t>
            </a:r>
            <a:r>
              <a:rPr lang="en-US" sz="2000" dirty="0"/>
              <a:t>appointment as the director of the unit </a:t>
            </a:r>
            <a:r>
              <a:rPr lang="en-US" sz="2000" dirty="0" smtClean="0"/>
              <a:t>was upheld until  </a:t>
            </a:r>
            <a:r>
              <a:rPr lang="en-US" sz="2000" dirty="0"/>
              <a:t>the results of the disciplinary hearing</a:t>
            </a:r>
            <a:r>
              <a:rPr lang="en-US" sz="2000" dirty="0" smtClean="0"/>
              <a:t>.</a:t>
            </a:r>
          </a:p>
          <a:p>
            <a:pPr marL="342900" indent="-342900" algn="just" rtl="0">
              <a:buFont typeface="Wingdings" panose="05000000000000000000" pitchFamily="2" charset="2"/>
              <a:buChar char="Ø"/>
            </a:pPr>
            <a:endParaRPr lang="en-US" sz="2000" dirty="0" smtClean="0"/>
          </a:p>
          <a:p>
            <a:endParaRPr lang="en-US" sz="2000" dirty="0"/>
          </a:p>
        </p:txBody>
      </p:sp>
      <p:sp>
        <p:nvSpPr>
          <p:cNvPr id="4" name="Date Placeholder 3"/>
          <p:cNvSpPr>
            <a:spLocks noGrp="1"/>
          </p:cNvSpPr>
          <p:nvPr>
            <p:ph type="dt" sz="half" idx="10"/>
          </p:nvPr>
        </p:nvSpPr>
        <p:spPr/>
        <p:txBody>
          <a:bodyPr/>
          <a:lstStyle/>
          <a:p>
            <a:fld id="{2FA84623-C257-40CB-BB33-A894ABEDF047}" type="datetime1">
              <a:rPr lang="en-US" smtClean="0"/>
              <a:t>11/27/2018</a:t>
            </a:fld>
            <a:endParaRPr lang="en-US"/>
          </a:p>
        </p:txBody>
      </p:sp>
      <p:sp>
        <p:nvSpPr>
          <p:cNvPr id="5" name="Footer Placeholder 4"/>
          <p:cNvSpPr>
            <a:spLocks noGrp="1"/>
          </p:cNvSpPr>
          <p:nvPr>
            <p:ph type="ftr" sz="quarter" idx="11"/>
          </p:nvPr>
        </p:nvSpPr>
        <p:spPr/>
        <p:txBody>
          <a:bodyPr/>
          <a:lstStyle/>
          <a:p>
            <a:r>
              <a:rPr lang="en-US" dirty="0" smtClean="0"/>
              <a:t>Jonathan Davies, Adv. ©</a:t>
            </a:r>
            <a:endParaRPr lang="en-US" dirty="0"/>
          </a:p>
        </p:txBody>
      </p:sp>
      <p:sp>
        <p:nvSpPr>
          <p:cNvPr id="6" name="Slide Number Placeholder 5"/>
          <p:cNvSpPr>
            <a:spLocks noGrp="1"/>
          </p:cNvSpPr>
          <p:nvPr>
            <p:ph type="sldNum" sz="quarter" idx="12"/>
          </p:nvPr>
        </p:nvSpPr>
        <p:spPr/>
        <p:txBody>
          <a:bodyPr/>
          <a:lstStyle/>
          <a:p>
            <a:fld id="{C3956341-6B75-478E-A2FB-9216E4029610}" type="slidenum">
              <a:rPr lang="en-US" smtClean="0"/>
              <a:t>9</a:t>
            </a:fld>
            <a:endParaRPr lang="en-US"/>
          </a:p>
        </p:txBody>
      </p:sp>
    </p:spTree>
    <p:extLst>
      <p:ext uri="{BB962C8B-B14F-4D97-AF65-F5344CB8AC3E}">
        <p14:creationId xmlns:p14="http://schemas.microsoft.com/office/powerpoint/2010/main" val="30393440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07" y="-77001"/>
            <a:ext cx="9706428" cy="779646"/>
          </a:xfrm>
        </p:spPr>
        <p:txBody>
          <a:bodyPr>
            <a:normAutofit/>
          </a:bodyPr>
          <a:lstStyle/>
          <a:p>
            <a:r>
              <a:rPr lang="en-US" dirty="0" smtClean="0"/>
              <a:t>The Milgalter case - time line of SPR</a:t>
            </a:r>
            <a:endParaRPr lang="he-IL" dirty="0"/>
          </a:p>
        </p:txBody>
      </p:sp>
      <p:sp>
        <p:nvSpPr>
          <p:cNvPr id="3" name="Content Placeholder 2"/>
          <p:cNvSpPr>
            <a:spLocks noGrp="1"/>
          </p:cNvSpPr>
          <p:nvPr>
            <p:ph idx="1"/>
          </p:nvPr>
        </p:nvSpPr>
        <p:spPr>
          <a:xfrm>
            <a:off x="344406" y="577516"/>
            <a:ext cx="10384664" cy="6371924"/>
          </a:xfrm>
        </p:spPr>
        <p:txBody>
          <a:bodyPr>
            <a:normAutofit fontScale="92500"/>
          </a:bodyPr>
          <a:lstStyle/>
          <a:p>
            <a:pPr marL="1617663" lvl="1" indent="-1217613" algn="just" rtl="0">
              <a:buNone/>
            </a:pPr>
            <a:r>
              <a:rPr lang="en-US" sz="2000" dirty="0" smtClean="0"/>
              <a:t>2008-2011 Dr Milgalter a cardiac surgeon warns Hadassah Management  about various practice endangering patients’ lives from unwarranted risks. </a:t>
            </a:r>
          </a:p>
          <a:p>
            <a:pPr marL="1617663" lvl="1" indent="-1217613" algn="just" rtl="0">
              <a:buAutoNum type="arabicPlain" startAt="2011"/>
            </a:pPr>
            <a:r>
              <a:rPr lang="en-US" sz="2000" dirty="0" smtClean="0"/>
              <a:t>Hadassah ignores </a:t>
            </a:r>
            <a:r>
              <a:rPr lang="en-US" sz="2000" dirty="0"/>
              <a:t>Dr Milgalter </a:t>
            </a:r>
            <a:r>
              <a:rPr lang="en-US" sz="2000" dirty="0" smtClean="0"/>
              <a:t>warnings and soon after two children die and severely damaged due to medical malpractice &amp; criminal conduct.      </a:t>
            </a:r>
          </a:p>
          <a:p>
            <a:pPr marL="1617663" lvl="1" indent="-1217613" algn="just" rtl="0">
              <a:buAutoNum type="arabicPlain" startAt="2011"/>
            </a:pPr>
            <a:r>
              <a:rPr lang="en-US" sz="2000" dirty="0" smtClean="0"/>
              <a:t>Instead </a:t>
            </a:r>
            <a:r>
              <a:rPr lang="en-US" sz="2000" dirty="0"/>
              <a:t>of preventing </a:t>
            </a:r>
            <a:r>
              <a:rPr lang="en-US" sz="2000" dirty="0" smtClean="0"/>
              <a:t>patients hazards, Hadassah</a:t>
            </a:r>
            <a:r>
              <a:rPr lang="en-US" sz="2000" dirty="0"/>
              <a:t> initiated sham peer review proceedings to destroy Dr. </a:t>
            </a:r>
            <a:r>
              <a:rPr lang="en-US" sz="2000" dirty="0" smtClean="0"/>
              <a:t>Migrater's career. </a:t>
            </a:r>
          </a:p>
          <a:p>
            <a:pPr marL="1617663" lvl="1" indent="-1217613" algn="just" rtl="0">
              <a:buAutoNum type="arabicPlain" startAt="2011"/>
            </a:pPr>
            <a:r>
              <a:rPr lang="en-US" sz="2000" dirty="0" smtClean="0"/>
              <a:t>Dr Milgalter suffers emotional stress due to SPR  that detreats his diabetes effects his eyesight and he is prohibited to operate.</a:t>
            </a:r>
          </a:p>
          <a:p>
            <a:pPr marL="1617663" lvl="1" indent="-1217613" algn="just" rtl="0">
              <a:buAutoNum type="arabicPlain" startAt="2011"/>
            </a:pPr>
            <a:r>
              <a:rPr lang="en-US" sz="2000" dirty="0" smtClean="0"/>
              <a:t>Dr Milgalter continues to suffer from SPR. He demands to testify to the MoH about his warnings that could avoid the death and unnecessary injury but is ignored. The department is moved to another building but he doesn't receive a room. His academic and professional titles is taken.</a:t>
            </a:r>
          </a:p>
          <a:p>
            <a:pPr marL="1617663" lvl="1" indent="-1217613" algn="just" rtl="0">
              <a:buFont typeface="Wingdings 3" charset="2"/>
              <a:buAutoNum type="arabicPlain" startAt="2011"/>
            </a:pPr>
            <a:r>
              <a:rPr lang="en-US" sz="2000" dirty="0" smtClean="0"/>
              <a:t>Dr. Milgalter dies </a:t>
            </a:r>
            <a:r>
              <a:rPr lang="en-US" sz="2000" dirty="0"/>
              <a:t>of sudden cardiac arrest. </a:t>
            </a:r>
            <a:endParaRPr lang="en-US" sz="2000" dirty="0" smtClean="0"/>
          </a:p>
          <a:p>
            <a:pPr marL="1617663" lvl="1" indent="-1217613" algn="just" rtl="0">
              <a:buFont typeface="Wingdings 3" charset="2"/>
              <a:buAutoNum type="arabicPlain" startAt="2011"/>
            </a:pPr>
            <a:r>
              <a:rPr lang="en-US" sz="2000" dirty="0"/>
              <a:t>Aviva Milgalter, widow of Dr. Eli </a:t>
            </a:r>
            <a:r>
              <a:rPr lang="en-US" sz="2000" dirty="0" smtClean="0"/>
              <a:t>Milgalter starts a public campaign for patient safety and protecting Whistleblowers in medical institutions.</a:t>
            </a:r>
          </a:p>
          <a:p>
            <a:pPr marL="1617663" lvl="1" indent="-1217613" algn="just" rtl="0">
              <a:buFont typeface="Wingdings 3" charset="2"/>
              <a:buAutoNum type="arabicPlain" startAt="2011"/>
            </a:pPr>
            <a:r>
              <a:rPr lang="en-US" sz="2000" dirty="0" smtClean="0"/>
              <a:t>Our office  files </a:t>
            </a:r>
            <a:r>
              <a:rPr lang="en-US" sz="2000" dirty="0"/>
              <a:t>a </a:t>
            </a:r>
            <a:r>
              <a:rPr lang="en-US" sz="2000" dirty="0" smtClean="0"/>
              <a:t>wrongful death lawsuit </a:t>
            </a:r>
            <a:r>
              <a:rPr lang="en-US" sz="2000" dirty="0"/>
              <a:t>against Hadassah </a:t>
            </a:r>
            <a:r>
              <a:rPr lang="en-US" sz="2000" dirty="0" smtClean="0"/>
              <a:t>hospital and Oz Shapira  on </a:t>
            </a:r>
            <a:r>
              <a:rPr lang="en-US" sz="2000" dirty="0"/>
              <a:t>behalf </a:t>
            </a:r>
            <a:r>
              <a:rPr lang="en-US" sz="2000" dirty="0" smtClean="0"/>
              <a:t>of </a:t>
            </a:r>
            <a:r>
              <a:rPr lang="en-US" sz="2000" dirty="0"/>
              <a:t>Aviva Milgalter, widow of Dr. Eli </a:t>
            </a:r>
            <a:r>
              <a:rPr lang="en-US" sz="2000" dirty="0" smtClean="0"/>
              <a:t>Milgalter.</a:t>
            </a:r>
          </a:p>
          <a:p>
            <a:pPr marL="400050" lvl="1" indent="0" algn="just" rtl="0">
              <a:buNone/>
            </a:pPr>
            <a:r>
              <a:rPr lang="en-US" sz="2000" dirty="0"/>
              <a:t> </a:t>
            </a:r>
            <a:r>
              <a:rPr lang="en-US" sz="2000" dirty="0" smtClean="0"/>
              <a:t>                 </a:t>
            </a:r>
          </a:p>
          <a:p>
            <a:pPr marL="1617663" lvl="1" indent="-1217613" algn="just" rtl="0">
              <a:buFont typeface="Wingdings 3" charset="2"/>
              <a:buAutoNum type="arabicPlain" startAt="2011"/>
            </a:pPr>
            <a:endParaRPr lang="en-US" dirty="0"/>
          </a:p>
          <a:p>
            <a:pPr marL="400050" lvl="1" indent="0" algn="just" rtl="0">
              <a:buNone/>
            </a:pPr>
            <a:endParaRPr lang="en-US" dirty="0"/>
          </a:p>
          <a:p>
            <a:pPr marL="1617663" lvl="1" indent="-1217613" algn="just" rtl="0">
              <a:buAutoNum type="arabicPlain" startAt="2011"/>
            </a:pPr>
            <a:endParaRPr lang="en-US" dirty="0" smtClean="0"/>
          </a:p>
          <a:p>
            <a:pPr marL="1617663" lvl="1" indent="-1217613" algn="just" rtl="0">
              <a:buAutoNum type="arabicPlain" startAt="2011"/>
            </a:pPr>
            <a:endParaRPr lang="en-US" dirty="0" smtClean="0"/>
          </a:p>
          <a:p>
            <a:pPr marL="400050" lvl="1" indent="0" algn="just" rtl="0">
              <a:buNone/>
            </a:pPr>
            <a:endParaRPr lang="en-US" dirty="0"/>
          </a:p>
          <a:p>
            <a:pPr marL="400050" lvl="1" indent="0" algn="l" rtl="0">
              <a:buNone/>
            </a:pPr>
            <a:endParaRPr lang="en-US" dirty="0" smtClean="0"/>
          </a:p>
          <a:p>
            <a:pPr marL="400050" lvl="1" indent="0" algn="l" rtl="0">
              <a:buNone/>
            </a:pPr>
            <a:endParaRPr lang="en-US" dirty="0"/>
          </a:p>
          <a:p>
            <a:pPr marL="400050" lvl="1" indent="0" algn="l" rtl="0">
              <a:buNone/>
            </a:pPr>
            <a:endParaRPr lang="en-US" dirty="0" smtClean="0"/>
          </a:p>
        </p:txBody>
      </p:sp>
      <p:sp>
        <p:nvSpPr>
          <p:cNvPr id="4" name="Date Placeholder 3"/>
          <p:cNvSpPr>
            <a:spLocks noGrp="1"/>
          </p:cNvSpPr>
          <p:nvPr>
            <p:ph type="dt" sz="half" idx="10"/>
          </p:nvPr>
        </p:nvSpPr>
        <p:spPr/>
        <p:txBody>
          <a:bodyPr/>
          <a:lstStyle/>
          <a:p>
            <a:fld id="{D8BC1C45-341E-4D2F-82BB-7C3F002958D5}" type="datetime1">
              <a:rPr lang="en-US" smtClean="0"/>
              <a:t>11/27/2018</a:t>
            </a:fld>
            <a:endParaRPr lang="en-US"/>
          </a:p>
        </p:txBody>
      </p:sp>
      <p:sp>
        <p:nvSpPr>
          <p:cNvPr id="5" name="Footer Placeholder 4"/>
          <p:cNvSpPr>
            <a:spLocks noGrp="1"/>
          </p:cNvSpPr>
          <p:nvPr>
            <p:ph type="ftr" sz="quarter" idx="11"/>
          </p:nvPr>
        </p:nvSpPr>
        <p:spPr/>
        <p:txBody>
          <a:bodyPr/>
          <a:lstStyle/>
          <a:p>
            <a:r>
              <a:rPr lang="en-US" dirty="0" smtClean="0"/>
              <a:t>Jonathan Davies, Adv. ©</a:t>
            </a:r>
            <a:endParaRPr lang="en-US" dirty="0"/>
          </a:p>
        </p:txBody>
      </p:sp>
      <p:sp>
        <p:nvSpPr>
          <p:cNvPr id="6" name="Slide Number Placeholder 5"/>
          <p:cNvSpPr>
            <a:spLocks noGrp="1"/>
          </p:cNvSpPr>
          <p:nvPr>
            <p:ph type="sldNum" sz="quarter" idx="12"/>
          </p:nvPr>
        </p:nvSpPr>
        <p:spPr/>
        <p:txBody>
          <a:bodyPr/>
          <a:lstStyle/>
          <a:p>
            <a:fld id="{C3956341-6B75-478E-A2FB-9216E4029610}" type="slidenum">
              <a:rPr lang="en-US" smtClean="0"/>
              <a:t>10</a:t>
            </a:fld>
            <a:endParaRPr lang="en-US"/>
          </a:p>
        </p:txBody>
      </p:sp>
    </p:spTree>
    <p:extLst>
      <p:ext uri="{BB962C8B-B14F-4D97-AF65-F5344CB8AC3E}">
        <p14:creationId xmlns:p14="http://schemas.microsoft.com/office/powerpoint/2010/main" val="38115365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620" y="195943"/>
            <a:ext cx="11793894" cy="699796"/>
          </a:xfrm>
        </p:spPr>
        <p:txBody>
          <a:bodyPr>
            <a:normAutofit/>
          </a:bodyPr>
          <a:lstStyle/>
          <a:p>
            <a:pPr algn="ctr"/>
            <a:r>
              <a:rPr lang="en-US" sz="2800" dirty="0" smtClean="0">
                <a:solidFill>
                  <a:srgbClr val="FF0000"/>
                </a:solidFill>
              </a:rPr>
              <a:t>Tactics of Sham Peer review against Dr. Milgalter   </a:t>
            </a:r>
            <a:endParaRPr lang="he-IL" sz="2800" dirty="0">
              <a:solidFill>
                <a:srgbClr val="FF0000"/>
              </a:solidFill>
            </a:endParaRPr>
          </a:p>
        </p:txBody>
      </p:sp>
      <p:sp>
        <p:nvSpPr>
          <p:cNvPr id="3" name="Content Placeholder 2"/>
          <p:cNvSpPr>
            <a:spLocks noGrp="1"/>
          </p:cNvSpPr>
          <p:nvPr>
            <p:ph idx="1"/>
          </p:nvPr>
        </p:nvSpPr>
        <p:spPr>
          <a:xfrm>
            <a:off x="532610" y="895739"/>
            <a:ext cx="11120414" cy="5641586"/>
          </a:xfrm>
        </p:spPr>
        <p:txBody>
          <a:bodyPr>
            <a:normAutofit/>
          </a:bodyPr>
          <a:lstStyle/>
          <a:p>
            <a:pPr algn="just" rtl="0"/>
            <a:r>
              <a:rPr lang="en-US" dirty="0"/>
              <a:t>Since </a:t>
            </a:r>
            <a:r>
              <a:rPr lang="en-US" dirty="0" smtClean="0"/>
              <a:t>the appointment of a new director of the Cardiothoracic </a:t>
            </a:r>
            <a:r>
              <a:rPr lang="en-US" dirty="0"/>
              <a:t>Surgery </a:t>
            </a:r>
            <a:r>
              <a:rPr lang="en-US" dirty="0" smtClean="0"/>
              <a:t>Department, </a:t>
            </a:r>
            <a:r>
              <a:rPr lang="en-US" dirty="0" err="1" smtClean="0"/>
              <a:t>Dr</a:t>
            </a:r>
            <a:r>
              <a:rPr lang="en-US" dirty="0" smtClean="0"/>
              <a:t> Milgalter’s  authority and reputation were abused , </a:t>
            </a:r>
            <a:r>
              <a:rPr lang="en-US" dirty="0" smtClean="0">
                <a:solidFill>
                  <a:schemeClr val="accent3">
                    <a:lumMod val="40000"/>
                    <a:lumOff val="60000"/>
                  </a:schemeClr>
                </a:solidFill>
              </a:rPr>
              <a:t>and he was exposed to a </a:t>
            </a:r>
            <a:r>
              <a:rPr lang="en-US" dirty="0">
                <a:solidFill>
                  <a:schemeClr val="accent3">
                    <a:lumMod val="40000"/>
                    <a:lumOff val="60000"/>
                  </a:schemeClr>
                </a:solidFill>
              </a:rPr>
              <a:t>series </a:t>
            </a:r>
            <a:r>
              <a:rPr lang="en-US" dirty="0">
                <a:solidFill>
                  <a:schemeClr val="accent3">
                    <a:lumMod val="60000"/>
                    <a:lumOff val="40000"/>
                  </a:schemeClr>
                </a:solidFill>
              </a:rPr>
              <a:t>of harmful actions and </a:t>
            </a:r>
            <a:r>
              <a:rPr lang="en-US" dirty="0" smtClean="0">
                <a:solidFill>
                  <a:schemeClr val="accent3">
                    <a:lumMod val="60000"/>
                    <a:lumOff val="40000"/>
                  </a:schemeClr>
                </a:solidFill>
              </a:rPr>
              <a:t>procedures that </a:t>
            </a:r>
            <a:r>
              <a:rPr lang="en-US" dirty="0">
                <a:solidFill>
                  <a:schemeClr val="accent3">
                    <a:lumMod val="60000"/>
                    <a:lumOff val="40000"/>
                  </a:schemeClr>
                </a:solidFill>
              </a:rPr>
              <a:t>amounted to </a:t>
            </a:r>
            <a:r>
              <a:rPr lang="en-US" dirty="0" smtClean="0">
                <a:solidFill>
                  <a:schemeClr val="accent3">
                    <a:lumMod val="60000"/>
                    <a:lumOff val="40000"/>
                  </a:schemeClr>
                </a:solidFill>
              </a:rPr>
              <a:t>a tortious </a:t>
            </a:r>
            <a:r>
              <a:rPr lang="en-US" dirty="0">
                <a:solidFill>
                  <a:schemeClr val="accent3">
                    <a:lumMod val="60000"/>
                    <a:lumOff val="40000"/>
                  </a:schemeClr>
                </a:solidFill>
              </a:rPr>
              <a:t>s</a:t>
            </a:r>
            <a:r>
              <a:rPr lang="en-US" dirty="0" smtClean="0">
                <a:solidFill>
                  <a:schemeClr val="accent3">
                    <a:lumMod val="60000"/>
                    <a:lumOff val="40000"/>
                  </a:schemeClr>
                </a:solidFill>
              </a:rPr>
              <a:t>ham peer review </a:t>
            </a:r>
            <a:r>
              <a:rPr lang="en-US" dirty="0" smtClean="0"/>
              <a:t>as follows:</a:t>
            </a:r>
            <a:endParaRPr lang="en-US" dirty="0"/>
          </a:p>
          <a:p>
            <a:pPr lvl="1" algn="just" rtl="0"/>
            <a:r>
              <a:rPr lang="en-US" dirty="0"/>
              <a:t>Changing the surgery program and canceling </a:t>
            </a:r>
            <a:r>
              <a:rPr lang="en-US" dirty="0" smtClean="0"/>
              <a:t>the regular surgery </a:t>
            </a:r>
            <a:r>
              <a:rPr lang="en-US" dirty="0"/>
              <a:t>days of </a:t>
            </a:r>
            <a:r>
              <a:rPr lang="en-US" dirty="0" smtClean="0"/>
              <a:t>certain </a:t>
            </a:r>
            <a:r>
              <a:rPr lang="en-US" dirty="0"/>
              <a:t>physicians in </a:t>
            </a:r>
            <a:r>
              <a:rPr lang="en-US" dirty="0" smtClean="0"/>
              <a:t>the department, in order to enlarge the director’s private patient list.</a:t>
            </a:r>
            <a:endParaRPr lang="en-US" dirty="0"/>
          </a:p>
          <a:p>
            <a:pPr lvl="1" algn="just" rtl="0"/>
            <a:r>
              <a:rPr lang="en-US" dirty="0" smtClean="0"/>
              <a:t>Decreasing the number of Dr. </a:t>
            </a:r>
            <a:r>
              <a:rPr lang="en-US" dirty="0" err="1" smtClean="0"/>
              <a:t>Milgalter’s</a:t>
            </a:r>
            <a:r>
              <a:rPr lang="en-US" dirty="0" smtClean="0"/>
              <a:t> patients on </a:t>
            </a:r>
            <a:r>
              <a:rPr lang="en-US" dirty="0"/>
              <a:t>the </a:t>
            </a:r>
            <a:r>
              <a:rPr lang="en-US" dirty="0" smtClean="0"/>
              <a:t>weekly surgery schedule.  </a:t>
            </a:r>
            <a:endParaRPr lang="en-US" dirty="0"/>
          </a:p>
          <a:p>
            <a:pPr lvl="1" algn="just" rtl="0"/>
            <a:r>
              <a:rPr lang="en-US" dirty="0" smtClean="0"/>
              <a:t>Taking away Dr</a:t>
            </a:r>
            <a:r>
              <a:rPr lang="en-US" dirty="0"/>
              <a:t>. </a:t>
            </a:r>
            <a:r>
              <a:rPr lang="en-US" dirty="0" err="1" smtClean="0"/>
              <a:t>Milgalter’s</a:t>
            </a:r>
            <a:r>
              <a:rPr lang="en-US" dirty="0" smtClean="0"/>
              <a:t> permanent </a:t>
            </a:r>
            <a:r>
              <a:rPr lang="en-US" dirty="0"/>
              <a:t>professional staff in pediatric cardiac surgery.</a:t>
            </a:r>
          </a:p>
          <a:p>
            <a:pPr lvl="1" algn="just" rtl="0"/>
            <a:r>
              <a:rPr lang="en-US" dirty="0" smtClean="0"/>
              <a:t>Removing </a:t>
            </a:r>
            <a:r>
              <a:rPr lang="en-US" dirty="0"/>
              <a:t>Dr. Milgalter from the teaching staff at the School of Medicine with the allegation </a:t>
            </a:r>
            <a:r>
              <a:rPr lang="en-US" dirty="0" smtClean="0"/>
              <a:t>that </a:t>
            </a:r>
            <a:r>
              <a:rPr lang="en-US" dirty="0"/>
              <a:t>his teaching quality was unsuitable despite the fact that Dr. Milgalter was considered to be an excellent lecturer at the School of </a:t>
            </a:r>
            <a:r>
              <a:rPr lang="en-US" dirty="0" smtClean="0"/>
              <a:t>Medicine.</a:t>
            </a:r>
          </a:p>
          <a:p>
            <a:pPr lvl="1" algn="just" rtl="0"/>
            <a:r>
              <a:rPr lang="en-US" dirty="0" smtClean="0"/>
              <a:t>Adopting </a:t>
            </a:r>
            <a:r>
              <a:rPr lang="en-US" dirty="0"/>
              <a:t>arbitrary sanctions against </a:t>
            </a:r>
            <a:r>
              <a:rPr lang="en-US" dirty="0" smtClean="0"/>
              <a:t>Dr</a:t>
            </a:r>
            <a:r>
              <a:rPr lang="en-US" dirty="0"/>
              <a:t>. Milgalter, including forbidding </a:t>
            </a:r>
            <a:r>
              <a:rPr lang="en-US" dirty="0" smtClean="0"/>
              <a:t>him from conducting surgery </a:t>
            </a:r>
            <a:r>
              <a:rPr lang="en-US" dirty="0"/>
              <a:t>for  lengthy periods, forbidding his entry into the </a:t>
            </a:r>
            <a:r>
              <a:rPr lang="en-US" dirty="0" smtClean="0"/>
              <a:t>catheterization unit.</a:t>
            </a:r>
          </a:p>
          <a:p>
            <a:pPr lvl="1" algn="just" rtl="0"/>
            <a:r>
              <a:rPr lang="en-US" dirty="0" smtClean="0"/>
              <a:t>Removing Dr. Milgalter </a:t>
            </a:r>
            <a:r>
              <a:rPr lang="en-US" dirty="0"/>
              <a:t>from the consultation program </a:t>
            </a:r>
            <a:r>
              <a:rPr lang="en-US" dirty="0" smtClean="0"/>
              <a:t>for </a:t>
            </a:r>
            <a:r>
              <a:rPr lang="en-US" dirty="0"/>
              <a:t>internal medicine departments, </a:t>
            </a:r>
            <a:r>
              <a:rPr lang="en-US" dirty="0" smtClean="0"/>
              <a:t>and preventing referrals </a:t>
            </a:r>
            <a:r>
              <a:rPr lang="en-US" dirty="0"/>
              <a:t>of medical </a:t>
            </a:r>
            <a:r>
              <a:rPr lang="en-US" dirty="0" smtClean="0"/>
              <a:t>tourism to him.</a:t>
            </a:r>
            <a:endParaRPr lang="en-US" dirty="0"/>
          </a:p>
        </p:txBody>
      </p:sp>
      <p:sp>
        <p:nvSpPr>
          <p:cNvPr id="4" name="Date Placeholder 3"/>
          <p:cNvSpPr>
            <a:spLocks noGrp="1"/>
          </p:cNvSpPr>
          <p:nvPr>
            <p:ph type="dt" sz="half" idx="10"/>
          </p:nvPr>
        </p:nvSpPr>
        <p:spPr/>
        <p:txBody>
          <a:bodyPr/>
          <a:lstStyle/>
          <a:p>
            <a:fld id="{79E5BF2D-A32E-4D91-978F-32E01FC86FD3}"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11</a:t>
            </a:fld>
            <a:endParaRPr lang="en-US"/>
          </a:p>
        </p:txBody>
      </p:sp>
    </p:spTree>
    <p:extLst>
      <p:ext uri="{BB962C8B-B14F-4D97-AF65-F5344CB8AC3E}">
        <p14:creationId xmlns:p14="http://schemas.microsoft.com/office/powerpoint/2010/main" val="24891405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620" y="195943"/>
            <a:ext cx="11793894" cy="699796"/>
          </a:xfrm>
        </p:spPr>
        <p:txBody>
          <a:bodyPr>
            <a:normAutofit/>
          </a:bodyPr>
          <a:lstStyle/>
          <a:p>
            <a:pPr algn="ctr"/>
            <a:r>
              <a:rPr lang="en-US" sz="2800" dirty="0" smtClean="0">
                <a:solidFill>
                  <a:srgbClr val="FF0000"/>
                </a:solidFill>
              </a:rPr>
              <a:t>Tactics of Sham Peer review against Dr. Milgalter   </a:t>
            </a:r>
            <a:endParaRPr lang="he-IL" sz="2800" dirty="0">
              <a:solidFill>
                <a:srgbClr val="FF0000"/>
              </a:solidFill>
            </a:endParaRPr>
          </a:p>
        </p:txBody>
      </p:sp>
      <p:sp>
        <p:nvSpPr>
          <p:cNvPr id="3" name="Content Placeholder 2"/>
          <p:cNvSpPr>
            <a:spLocks noGrp="1"/>
          </p:cNvSpPr>
          <p:nvPr>
            <p:ph idx="1"/>
          </p:nvPr>
        </p:nvSpPr>
        <p:spPr>
          <a:xfrm>
            <a:off x="532610" y="895739"/>
            <a:ext cx="11120414" cy="5641586"/>
          </a:xfrm>
        </p:spPr>
        <p:txBody>
          <a:bodyPr>
            <a:normAutofit/>
          </a:bodyPr>
          <a:lstStyle/>
          <a:p>
            <a:pPr algn="just" rtl="0"/>
            <a:r>
              <a:rPr lang="en-US" dirty="0"/>
              <a:t>Since </a:t>
            </a:r>
            <a:r>
              <a:rPr lang="en-US" dirty="0" smtClean="0"/>
              <a:t>the appointment of a new director of  </a:t>
            </a:r>
            <a:r>
              <a:rPr lang="en-US" dirty="0"/>
              <a:t>the Chest Heart Surgery Department </a:t>
            </a:r>
            <a:r>
              <a:rPr lang="en-US" dirty="0" smtClean="0"/>
              <a:t>,Dr Milgalter’s  authority and reputation were abused , and </a:t>
            </a:r>
            <a:r>
              <a:rPr lang="en-US" dirty="0" smtClean="0">
                <a:solidFill>
                  <a:schemeClr val="accent3">
                    <a:lumMod val="40000"/>
                    <a:lumOff val="60000"/>
                  </a:schemeClr>
                </a:solidFill>
              </a:rPr>
              <a:t>he exposed to a </a:t>
            </a:r>
            <a:r>
              <a:rPr lang="en-US" dirty="0">
                <a:solidFill>
                  <a:schemeClr val="accent3">
                    <a:lumMod val="40000"/>
                    <a:lumOff val="60000"/>
                  </a:schemeClr>
                </a:solidFill>
              </a:rPr>
              <a:t>series of harmful actions and </a:t>
            </a:r>
            <a:r>
              <a:rPr lang="en-US" dirty="0" smtClean="0">
                <a:solidFill>
                  <a:schemeClr val="accent3">
                    <a:lumMod val="40000"/>
                    <a:lumOff val="60000"/>
                  </a:schemeClr>
                </a:solidFill>
              </a:rPr>
              <a:t>procedures  </a:t>
            </a:r>
            <a:r>
              <a:rPr lang="en-US" dirty="0">
                <a:solidFill>
                  <a:schemeClr val="accent3">
                    <a:lumMod val="40000"/>
                    <a:lumOff val="60000"/>
                  </a:schemeClr>
                </a:solidFill>
              </a:rPr>
              <a:t>that amounted to </a:t>
            </a:r>
            <a:r>
              <a:rPr lang="en-US" dirty="0" smtClean="0">
                <a:solidFill>
                  <a:schemeClr val="accent3">
                    <a:lumMod val="40000"/>
                    <a:lumOff val="60000"/>
                  </a:schemeClr>
                </a:solidFill>
              </a:rPr>
              <a:t>a tortious </a:t>
            </a:r>
            <a:r>
              <a:rPr lang="en-US" dirty="0">
                <a:solidFill>
                  <a:schemeClr val="accent3">
                    <a:lumMod val="40000"/>
                    <a:lumOff val="60000"/>
                  </a:schemeClr>
                </a:solidFill>
              </a:rPr>
              <a:t>s</a:t>
            </a:r>
            <a:r>
              <a:rPr lang="en-US" dirty="0" smtClean="0">
                <a:solidFill>
                  <a:schemeClr val="accent3">
                    <a:lumMod val="40000"/>
                    <a:lumOff val="60000"/>
                  </a:schemeClr>
                </a:solidFill>
              </a:rPr>
              <a:t>ham peer review </a:t>
            </a:r>
            <a:r>
              <a:rPr lang="en-US" dirty="0" smtClean="0"/>
              <a:t>as follows:</a:t>
            </a:r>
            <a:endParaRPr lang="en-US" dirty="0"/>
          </a:p>
          <a:p>
            <a:pPr lvl="1" algn="just" rtl="0"/>
            <a:r>
              <a:rPr lang="en-US" dirty="0"/>
              <a:t>Changing the surgery program and canceling </a:t>
            </a:r>
            <a:r>
              <a:rPr lang="en-US" dirty="0" smtClean="0"/>
              <a:t>the </a:t>
            </a:r>
            <a:r>
              <a:rPr lang="en-US" dirty="0"/>
              <a:t>surgery days of </a:t>
            </a:r>
            <a:r>
              <a:rPr lang="en-US" dirty="0" smtClean="0"/>
              <a:t>certain </a:t>
            </a:r>
            <a:r>
              <a:rPr lang="en-US" dirty="0"/>
              <a:t>physicians in </a:t>
            </a:r>
            <a:r>
              <a:rPr lang="en-US" dirty="0" smtClean="0"/>
              <a:t>the department, in order to enlarge the director’s private patient list.</a:t>
            </a:r>
            <a:endParaRPr lang="en-US" dirty="0"/>
          </a:p>
          <a:p>
            <a:pPr lvl="1" algn="just" rtl="0"/>
            <a:r>
              <a:rPr lang="en-US" dirty="0" smtClean="0"/>
              <a:t>Decreasing   Dr. Milgalter patient list in </a:t>
            </a:r>
            <a:r>
              <a:rPr lang="en-US" dirty="0"/>
              <a:t>the surgery program p</a:t>
            </a:r>
            <a:r>
              <a:rPr lang="en-US" dirty="0" smtClean="0"/>
              <a:t>lan.  </a:t>
            </a:r>
            <a:endParaRPr lang="en-US" dirty="0"/>
          </a:p>
          <a:p>
            <a:pPr lvl="1" algn="just" rtl="0"/>
            <a:r>
              <a:rPr lang="en-US" dirty="0"/>
              <a:t>Splitting </a:t>
            </a:r>
            <a:r>
              <a:rPr lang="en-US" dirty="0" smtClean="0"/>
              <a:t> </a:t>
            </a:r>
            <a:r>
              <a:rPr lang="en-US" dirty="0"/>
              <a:t>Dr. Milgalter </a:t>
            </a:r>
            <a:r>
              <a:rPr lang="en-US" dirty="0" smtClean="0"/>
              <a:t>from  </a:t>
            </a:r>
            <a:r>
              <a:rPr lang="en-US" dirty="0"/>
              <a:t>permanent professional staff in pediatric cardiac surgery.</a:t>
            </a:r>
          </a:p>
          <a:p>
            <a:pPr lvl="1" algn="just" rtl="0"/>
            <a:r>
              <a:rPr lang="en-US" dirty="0" smtClean="0"/>
              <a:t>Removing </a:t>
            </a:r>
            <a:r>
              <a:rPr lang="en-US" dirty="0"/>
              <a:t>Dr. Milgalter from the teaching staff at the School of Medicine with the allegation </a:t>
            </a:r>
            <a:r>
              <a:rPr lang="en-US" dirty="0" smtClean="0"/>
              <a:t>that </a:t>
            </a:r>
            <a:r>
              <a:rPr lang="en-US" dirty="0"/>
              <a:t>his teaching quality was unsuitable despite the fact that Dr. Milgalter was considered to be an excellent lecturer at the School of Medicine </a:t>
            </a:r>
            <a:r>
              <a:rPr lang="en-US" dirty="0" smtClean="0"/>
              <a:t>.</a:t>
            </a:r>
          </a:p>
          <a:p>
            <a:pPr lvl="1" algn="just" rtl="0"/>
            <a:r>
              <a:rPr lang="en-US" dirty="0" smtClean="0"/>
              <a:t>Adopting </a:t>
            </a:r>
            <a:r>
              <a:rPr lang="en-US" dirty="0"/>
              <a:t>arbitrary sanctions against </a:t>
            </a:r>
            <a:r>
              <a:rPr lang="en-US" dirty="0" smtClean="0"/>
              <a:t> </a:t>
            </a:r>
            <a:r>
              <a:rPr lang="en-US" dirty="0"/>
              <a:t>Dr. Milgalter, including forbidding </a:t>
            </a:r>
            <a:r>
              <a:rPr lang="en-US" dirty="0" smtClean="0"/>
              <a:t>him from </a:t>
            </a:r>
            <a:r>
              <a:rPr lang="en-US" dirty="0"/>
              <a:t>surgery for  lengthy periods, forbidding his entry into the </a:t>
            </a:r>
            <a:r>
              <a:rPr lang="en-US" dirty="0" smtClean="0"/>
              <a:t>catheterization clinic.</a:t>
            </a:r>
          </a:p>
          <a:p>
            <a:pPr lvl="1" algn="just" rtl="0"/>
            <a:r>
              <a:rPr lang="en-US" dirty="0" smtClean="0"/>
              <a:t>splitting </a:t>
            </a:r>
            <a:r>
              <a:rPr lang="en-US" dirty="0"/>
              <a:t>him from the consultation program </a:t>
            </a:r>
            <a:r>
              <a:rPr lang="en-US" dirty="0" smtClean="0"/>
              <a:t>for </a:t>
            </a:r>
            <a:r>
              <a:rPr lang="en-US" dirty="0"/>
              <a:t>internal medicine departments, </a:t>
            </a:r>
            <a:r>
              <a:rPr lang="en-US" dirty="0" smtClean="0"/>
              <a:t>and preventing him from referrals </a:t>
            </a:r>
            <a:r>
              <a:rPr lang="en-US" dirty="0"/>
              <a:t>of medical </a:t>
            </a:r>
            <a:r>
              <a:rPr lang="en-US" dirty="0" smtClean="0"/>
              <a:t>tourism.</a:t>
            </a:r>
            <a:endParaRPr lang="en-US" dirty="0"/>
          </a:p>
        </p:txBody>
      </p:sp>
      <p:sp>
        <p:nvSpPr>
          <p:cNvPr id="4" name="Date Placeholder 3"/>
          <p:cNvSpPr>
            <a:spLocks noGrp="1"/>
          </p:cNvSpPr>
          <p:nvPr>
            <p:ph type="dt" sz="half" idx="10"/>
          </p:nvPr>
        </p:nvSpPr>
        <p:spPr/>
        <p:txBody>
          <a:bodyPr/>
          <a:lstStyle/>
          <a:p>
            <a:fld id="{79E5BF2D-A32E-4D91-978F-32E01FC86FD3}" type="datetime1">
              <a:rPr lang="en-US" smtClean="0"/>
              <a:t>11/27/2018</a:t>
            </a:fld>
            <a:endParaRPr lang="en-US"/>
          </a:p>
        </p:txBody>
      </p:sp>
      <p:sp>
        <p:nvSpPr>
          <p:cNvPr id="5" name="Footer Placeholder 4"/>
          <p:cNvSpPr>
            <a:spLocks noGrp="1"/>
          </p:cNvSpPr>
          <p:nvPr>
            <p:ph type="ftr" sz="quarter" idx="11"/>
          </p:nvPr>
        </p:nvSpPr>
        <p:spPr/>
        <p:txBody>
          <a:bodyPr/>
          <a:lstStyle/>
          <a:p>
            <a:r>
              <a:rPr lang="en-US" smtClean="0"/>
              <a:t>Jonathan Davies, Adv. ©</a:t>
            </a:r>
            <a:endParaRPr lang="en-US"/>
          </a:p>
        </p:txBody>
      </p:sp>
      <p:sp>
        <p:nvSpPr>
          <p:cNvPr id="6" name="Slide Number Placeholder 5"/>
          <p:cNvSpPr>
            <a:spLocks noGrp="1"/>
          </p:cNvSpPr>
          <p:nvPr>
            <p:ph type="sldNum" sz="quarter" idx="12"/>
          </p:nvPr>
        </p:nvSpPr>
        <p:spPr/>
        <p:txBody>
          <a:bodyPr/>
          <a:lstStyle/>
          <a:p>
            <a:fld id="{C3956341-6B75-478E-A2FB-9216E4029610}" type="slidenum">
              <a:rPr lang="en-US" smtClean="0"/>
              <a:t>12</a:t>
            </a:fld>
            <a:endParaRPr lang="en-US"/>
          </a:p>
        </p:txBody>
      </p:sp>
    </p:spTree>
    <p:extLst>
      <p:ext uri="{BB962C8B-B14F-4D97-AF65-F5344CB8AC3E}">
        <p14:creationId xmlns:p14="http://schemas.microsoft.com/office/powerpoint/2010/main" val="29537765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0"/>
            <a:ext cx="10058400" cy="979714"/>
          </a:xfrm>
        </p:spPr>
        <p:txBody>
          <a:bodyPr/>
          <a:lstStyle/>
          <a:p>
            <a:pPr algn="ctr" rtl="0"/>
            <a:r>
              <a:rPr lang="en-US" dirty="0">
                <a:solidFill>
                  <a:srgbClr val="FF0000"/>
                </a:solidFill>
              </a:rPr>
              <a:t>Endangering Patient safety </a:t>
            </a:r>
            <a:endParaRPr lang="he-IL" dirty="0">
              <a:solidFill>
                <a:srgbClr val="FF0000"/>
              </a:solidFill>
            </a:endParaRPr>
          </a:p>
        </p:txBody>
      </p:sp>
      <p:sp>
        <p:nvSpPr>
          <p:cNvPr id="3" name="Text Placeholder 2"/>
          <p:cNvSpPr>
            <a:spLocks noGrp="1"/>
          </p:cNvSpPr>
          <p:nvPr>
            <p:ph type="body" sz="half" idx="2"/>
          </p:nvPr>
        </p:nvSpPr>
        <p:spPr>
          <a:xfrm>
            <a:off x="777518" y="979714"/>
            <a:ext cx="11063029" cy="5449078"/>
          </a:xfrm>
        </p:spPr>
        <p:txBody>
          <a:bodyPr>
            <a:normAutofit fontScale="92500" lnSpcReduction="10000"/>
          </a:bodyPr>
          <a:lstStyle/>
          <a:p>
            <a:pPr marL="342900" indent="-342900" algn="l" rtl="0">
              <a:buFont typeface="Wingdings" panose="05000000000000000000" pitchFamily="2" charset="2"/>
              <a:buChar char="Ø"/>
            </a:pPr>
            <a:r>
              <a:rPr lang="en-US" dirty="0"/>
              <a:t>Out of all the episodes of which  Dr Milgalter had warned of in the detailed letters to the hospital management, two  events where fatal. the R.H. episode and the A.T. episode. An investigation committee was established at the Ministry of Health followed by a police investigation with a suspicion of criminality. </a:t>
            </a:r>
            <a:br>
              <a:rPr lang="en-US" dirty="0"/>
            </a:br>
            <a:r>
              <a:rPr lang="en-US" b="1" u="sng" dirty="0">
                <a:solidFill>
                  <a:srgbClr val="FF0000"/>
                </a:solidFill>
              </a:rPr>
              <a:t>The R.H. Episode</a:t>
            </a:r>
            <a:r>
              <a:rPr lang="en-US" dirty="0"/>
              <a:t/>
            </a:r>
            <a:br>
              <a:rPr lang="en-US" dirty="0"/>
            </a:br>
            <a:r>
              <a:rPr lang="en-US" dirty="0"/>
              <a:t>At the direct order of the Director, the staff was instructed not to call Dr Milgalter who was on night  duty despite the fact that he was  present at the hospital. Post factum it became clear that this instruction was fatal as a child wasn’t treated and died from a cardiac complication.</a:t>
            </a:r>
            <a:br>
              <a:rPr lang="en-US" dirty="0"/>
            </a:br>
            <a:r>
              <a:rPr lang="en-US" dirty="0"/>
              <a:t/>
            </a:r>
            <a:br>
              <a:rPr lang="en-US" dirty="0"/>
            </a:br>
            <a:r>
              <a:rPr lang="en-US" dirty="0"/>
              <a:t>Had he  been called immediately on her admission to the emergency room,  he would have diagnosed her coronary condition, applied timely emergency medical aid, and the infant would have survived.</a:t>
            </a:r>
            <a:br>
              <a:rPr lang="en-US" dirty="0"/>
            </a:br>
            <a:r>
              <a:rPr lang="en-US" dirty="0"/>
              <a:t/>
            </a:r>
            <a:br>
              <a:rPr lang="en-US" dirty="0"/>
            </a:br>
            <a:r>
              <a:rPr lang="en-US" b="1" u="sng" dirty="0">
                <a:solidFill>
                  <a:srgbClr val="FF0000"/>
                </a:solidFill>
              </a:rPr>
              <a:t>The A.T. episode</a:t>
            </a:r>
            <a:r>
              <a:rPr lang="en-US" b="1" u="sng" dirty="0"/>
              <a:t>,</a:t>
            </a:r>
            <a:r>
              <a:rPr lang="en-US" dirty="0"/>
              <a:t/>
            </a:r>
            <a:br>
              <a:rPr lang="en-US" dirty="0"/>
            </a:br>
            <a:r>
              <a:rPr lang="en-US" dirty="0"/>
              <a:t>Dr </a:t>
            </a:r>
            <a:r>
              <a:rPr lang="en-US" dirty="0" smtClean="0"/>
              <a:t>Milgalter’ s </a:t>
            </a:r>
            <a:r>
              <a:rPr lang="en-US" dirty="0"/>
              <a:t>warnings about the defaults and procedures that endanger the patients under the  Director’s management fell on deaf ears. Together with other senior physicians, Dr Milgalter warned of the fact that  operating room no. 8  was unsuitable for pediatric surgery due to the  infrastructure, and that pediatric surgery in this room could cause a disaster. Dr Milgalter refused to operate in this room despite the threats of the Director  to adopt measures against him if he did not operate there. </a:t>
            </a:r>
            <a:br>
              <a:rPr lang="en-US" dirty="0"/>
            </a:br>
            <a:r>
              <a:rPr lang="en-US" dirty="0"/>
              <a:t>On January 23, 2011 the risk that he had  warned of occurred. a resuscitation device was connected erroneously to a carbon dioxide valve instead of an oxygen valve and, as a result of this, severe and irreversible brain damage was caused to the child A.T.</a:t>
            </a:r>
            <a:endParaRPr lang="he-IL" dirty="0"/>
          </a:p>
        </p:txBody>
      </p:sp>
      <p:sp>
        <p:nvSpPr>
          <p:cNvPr id="4" name="Date Placeholder 3"/>
          <p:cNvSpPr>
            <a:spLocks noGrp="1"/>
          </p:cNvSpPr>
          <p:nvPr>
            <p:ph type="dt" sz="half" idx="10"/>
          </p:nvPr>
        </p:nvSpPr>
        <p:spPr>
          <a:xfrm>
            <a:off x="9904412" y="6428792"/>
            <a:ext cx="1600200" cy="429208"/>
          </a:xfrm>
        </p:spPr>
        <p:txBody>
          <a:bodyPr/>
          <a:lstStyle/>
          <a:p>
            <a:fld id="{E2F595B6-F492-4D39-8E48-0C1C556DB0D8}" type="datetime1">
              <a:rPr lang="en-US" smtClean="0"/>
              <a:t>11/27/2018</a:t>
            </a:fld>
            <a:endParaRPr lang="en-US" dirty="0"/>
          </a:p>
        </p:txBody>
      </p:sp>
      <p:sp>
        <p:nvSpPr>
          <p:cNvPr id="5" name="Footer Placeholder 4"/>
          <p:cNvSpPr>
            <a:spLocks noGrp="1"/>
          </p:cNvSpPr>
          <p:nvPr>
            <p:ph type="ftr" sz="quarter" idx="11"/>
          </p:nvPr>
        </p:nvSpPr>
        <p:spPr>
          <a:xfrm>
            <a:off x="684212" y="6428792"/>
            <a:ext cx="7543800" cy="429208"/>
          </a:xfrm>
        </p:spPr>
        <p:txBody>
          <a:bodyPr/>
          <a:lstStyle/>
          <a:p>
            <a:r>
              <a:rPr lang="en-US" dirty="0" smtClean="0"/>
              <a:t>Jonathan Davies, Adv. ©</a:t>
            </a:r>
            <a:endParaRPr lang="en-US" dirty="0"/>
          </a:p>
        </p:txBody>
      </p:sp>
      <p:sp>
        <p:nvSpPr>
          <p:cNvPr id="6" name="Slide Number Placeholder 5"/>
          <p:cNvSpPr>
            <a:spLocks noGrp="1"/>
          </p:cNvSpPr>
          <p:nvPr>
            <p:ph type="sldNum" sz="quarter" idx="12"/>
          </p:nvPr>
        </p:nvSpPr>
        <p:spPr>
          <a:xfrm>
            <a:off x="10363200" y="5794310"/>
            <a:ext cx="1142245" cy="634482"/>
          </a:xfrm>
        </p:spPr>
        <p:txBody>
          <a:bodyPr/>
          <a:lstStyle/>
          <a:p>
            <a:fld id="{C3956341-6B75-478E-A2FB-9216E4029610}" type="slidenum">
              <a:rPr lang="en-US" smtClean="0"/>
              <a:t>13</a:t>
            </a:fld>
            <a:endParaRPr lang="en-US" dirty="0"/>
          </a:p>
        </p:txBody>
      </p:sp>
    </p:spTree>
    <p:extLst>
      <p:ext uri="{BB962C8B-B14F-4D97-AF65-F5344CB8AC3E}">
        <p14:creationId xmlns:p14="http://schemas.microsoft.com/office/powerpoint/2010/main" val="706739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0"/>
            <a:ext cx="9601196" cy="925551"/>
          </a:xfrm>
        </p:spPr>
        <p:txBody>
          <a:bodyPr>
            <a:normAutofit/>
          </a:bodyPr>
          <a:lstStyle/>
          <a:p>
            <a:pPr algn="ctr"/>
            <a:r>
              <a:rPr lang="en-US" sz="3600" dirty="0" smtClean="0">
                <a:solidFill>
                  <a:srgbClr val="FF0000"/>
                </a:solidFill>
              </a:rPr>
              <a:t>The claim of  Dr Milgalter’s estate</a:t>
            </a:r>
            <a:endParaRPr lang="he-IL" sz="3600" dirty="0">
              <a:solidFill>
                <a:srgbClr val="FF0000"/>
              </a:solidFill>
            </a:endParaRPr>
          </a:p>
        </p:txBody>
      </p:sp>
      <p:sp>
        <p:nvSpPr>
          <p:cNvPr id="3" name="Content Placeholder 2"/>
          <p:cNvSpPr>
            <a:spLocks noGrp="1"/>
          </p:cNvSpPr>
          <p:nvPr>
            <p:ph idx="1"/>
          </p:nvPr>
        </p:nvSpPr>
        <p:spPr>
          <a:xfrm>
            <a:off x="186813" y="560439"/>
            <a:ext cx="11838039" cy="6538451"/>
          </a:xfrm>
        </p:spPr>
        <p:txBody>
          <a:bodyPr>
            <a:noAutofit/>
          </a:bodyPr>
          <a:lstStyle/>
          <a:p>
            <a:pPr algn="just" rtl="0"/>
            <a:r>
              <a:rPr lang="en-US" sz="2400" dirty="0" smtClean="0"/>
              <a:t>Further to Dr. Milgalter’ s death his estate filed a claim of wrongful death as </a:t>
            </a:r>
            <a:r>
              <a:rPr lang="en-US" sz="2400" dirty="0"/>
              <a:t>a result of the harmful conduct of the </a:t>
            </a:r>
            <a:r>
              <a:rPr lang="en-US" sz="2400" dirty="0" smtClean="0"/>
              <a:t>Defendants </a:t>
            </a:r>
            <a:r>
              <a:rPr lang="en-US" sz="2400" dirty="0"/>
              <a:t>towards him, </a:t>
            </a:r>
            <a:endParaRPr lang="en-US" sz="2400" dirty="0" smtClean="0"/>
          </a:p>
          <a:p>
            <a:pPr algn="just" rtl="0"/>
            <a:r>
              <a:rPr lang="en-US" sz="2400" dirty="0" smtClean="0"/>
              <a:t>This </a:t>
            </a:r>
            <a:r>
              <a:rPr lang="en-US" sz="2400" dirty="0"/>
              <a:t>claim exposes a web of </a:t>
            </a:r>
            <a:r>
              <a:rPr lang="en-US" sz="2400" dirty="0" smtClean="0"/>
              <a:t>events </a:t>
            </a:r>
            <a:r>
              <a:rPr lang="en-US" sz="2400" dirty="0"/>
              <a:t>stemming from negligent management that caused irreversible damage to physicians and patients in the Cardiothoracic Surgery Department at  Hadassah </a:t>
            </a:r>
            <a:r>
              <a:rPr lang="en-US" sz="2400" dirty="0" smtClean="0"/>
              <a:t> </a:t>
            </a:r>
            <a:r>
              <a:rPr lang="en-US" sz="2400" dirty="0"/>
              <a:t>under the direction of </a:t>
            </a:r>
            <a:r>
              <a:rPr lang="en-US" sz="2400" dirty="0" smtClean="0"/>
              <a:t>Defendants. The Defendant created </a:t>
            </a:r>
            <a:r>
              <a:rPr lang="en-US" sz="2400" dirty="0"/>
              <a:t>a noxious work environment and hostile organizational culture within the confines of Hadassah </a:t>
            </a:r>
            <a:r>
              <a:rPr lang="en-US" sz="2400" dirty="0" smtClean="0"/>
              <a:t>Hospital, </a:t>
            </a:r>
            <a:r>
              <a:rPr lang="en-US" sz="2400" dirty="0"/>
              <a:t>while </a:t>
            </a:r>
            <a:r>
              <a:rPr lang="en-US" sz="2400" dirty="0" smtClean="0"/>
              <a:t>sacrificing </a:t>
            </a:r>
            <a:r>
              <a:rPr lang="en-US" sz="2400" dirty="0"/>
              <a:t>the health and endangering the lives of patients for the sake of </a:t>
            </a:r>
            <a:r>
              <a:rPr lang="en-US" sz="2400" dirty="0" smtClean="0"/>
              <a:t>empowering his </a:t>
            </a:r>
            <a:r>
              <a:rPr lang="en-US" sz="2400" dirty="0"/>
              <a:t>professional status and concealing and whitewashing events of medical </a:t>
            </a:r>
            <a:r>
              <a:rPr lang="en-US" sz="2400" dirty="0" smtClean="0"/>
              <a:t>malpractice </a:t>
            </a:r>
            <a:r>
              <a:rPr lang="en-US" sz="2400" dirty="0"/>
              <a:t>in the department about which the Deceased and the other department physicians </a:t>
            </a:r>
            <a:r>
              <a:rPr lang="en-US" sz="2400" dirty="0" smtClean="0"/>
              <a:t>had </a:t>
            </a:r>
            <a:r>
              <a:rPr lang="en-US" sz="2400" dirty="0"/>
              <a:t>warned.</a:t>
            </a:r>
          </a:p>
          <a:p>
            <a:pPr algn="just" rtl="0"/>
            <a:r>
              <a:rPr lang="en-US" sz="2400" dirty="0"/>
              <a:t>The harmful conduct towards </a:t>
            </a:r>
            <a:r>
              <a:rPr lang="en-US" sz="2400" dirty="0" smtClean="0"/>
              <a:t>Dr. Milgalter </a:t>
            </a:r>
            <a:r>
              <a:rPr lang="en-US" sz="2400" dirty="0"/>
              <a:t>was perpetrated by the abuse of power of </a:t>
            </a:r>
            <a:r>
              <a:rPr lang="en-US" sz="2400" dirty="0" smtClean="0"/>
              <a:t>the Defendants and </a:t>
            </a:r>
            <a:r>
              <a:rPr lang="en-US" sz="2400" dirty="0"/>
              <a:t>the absolute </a:t>
            </a:r>
            <a:r>
              <a:rPr lang="en-US" sz="2400" dirty="0" smtClean="0"/>
              <a:t>backing </a:t>
            </a:r>
            <a:r>
              <a:rPr lang="en-US" sz="2400" dirty="0"/>
              <a:t>by the Hadassah Hospital </a:t>
            </a:r>
            <a:r>
              <a:rPr lang="en-US" sz="2400" dirty="0" smtClean="0"/>
              <a:t>administration.</a:t>
            </a:r>
          </a:p>
          <a:p>
            <a:pPr algn="just" rtl="0"/>
            <a:r>
              <a:rPr lang="en-US" sz="2400" dirty="0" smtClean="0"/>
              <a:t>Dr. </a:t>
            </a:r>
            <a:r>
              <a:rPr lang="en-US" sz="2400" dirty="0" err="1" smtClean="0"/>
              <a:t>Milgalter’s</a:t>
            </a:r>
            <a:r>
              <a:rPr lang="en-US" sz="2400" dirty="0" smtClean="0"/>
              <a:t> widow Aviva Milgalter , is now continuing his fight legally &amp; publicly.</a:t>
            </a:r>
          </a:p>
        </p:txBody>
      </p:sp>
      <p:sp>
        <p:nvSpPr>
          <p:cNvPr id="4" name="Date Placeholder 3"/>
          <p:cNvSpPr>
            <a:spLocks noGrp="1"/>
          </p:cNvSpPr>
          <p:nvPr>
            <p:ph type="dt" sz="half" idx="10"/>
          </p:nvPr>
        </p:nvSpPr>
        <p:spPr>
          <a:xfrm>
            <a:off x="9904412" y="6371064"/>
            <a:ext cx="1600200" cy="486936"/>
          </a:xfrm>
        </p:spPr>
        <p:txBody>
          <a:bodyPr/>
          <a:lstStyle/>
          <a:p>
            <a:fld id="{73DB16D1-B8D4-4DFD-BC5F-3119726BFC85}" type="datetime1">
              <a:rPr lang="en-US" smtClean="0"/>
              <a:t>11/27/2018</a:t>
            </a:fld>
            <a:endParaRPr lang="en-US" dirty="0"/>
          </a:p>
        </p:txBody>
      </p:sp>
      <p:sp>
        <p:nvSpPr>
          <p:cNvPr id="5" name="Footer Placeholder 4"/>
          <p:cNvSpPr>
            <a:spLocks noGrp="1"/>
          </p:cNvSpPr>
          <p:nvPr>
            <p:ph type="ftr" sz="quarter" idx="11"/>
          </p:nvPr>
        </p:nvSpPr>
        <p:spPr>
          <a:xfrm>
            <a:off x="684212" y="6484776"/>
            <a:ext cx="7543800" cy="373224"/>
          </a:xfrm>
        </p:spPr>
        <p:txBody>
          <a:bodyPr/>
          <a:lstStyle/>
          <a:p>
            <a:r>
              <a:rPr lang="en-US" dirty="0" smtClean="0"/>
              <a:t>Jonathan Davies, Adv. ©</a:t>
            </a:r>
            <a:endParaRPr lang="en-US" dirty="0"/>
          </a:p>
        </p:txBody>
      </p:sp>
      <p:sp>
        <p:nvSpPr>
          <p:cNvPr id="6" name="Slide Number Placeholder 5"/>
          <p:cNvSpPr>
            <a:spLocks noGrp="1"/>
          </p:cNvSpPr>
          <p:nvPr>
            <p:ph type="sldNum" sz="quarter" idx="12"/>
          </p:nvPr>
        </p:nvSpPr>
        <p:spPr>
          <a:xfrm>
            <a:off x="10351735" y="5731379"/>
            <a:ext cx="1152878" cy="669925"/>
          </a:xfrm>
        </p:spPr>
        <p:txBody>
          <a:bodyPr/>
          <a:lstStyle/>
          <a:p>
            <a:fld id="{C3956341-6B75-478E-A2FB-9216E4029610}" type="slidenum">
              <a:rPr lang="en-US" smtClean="0"/>
              <a:t>14</a:t>
            </a:fld>
            <a:endParaRPr lang="en-US" dirty="0"/>
          </a:p>
        </p:txBody>
      </p:sp>
    </p:spTree>
    <p:extLst>
      <p:ext uri="{BB962C8B-B14F-4D97-AF65-F5344CB8AC3E}">
        <p14:creationId xmlns:p14="http://schemas.microsoft.com/office/powerpoint/2010/main" val="378107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126" y="268454"/>
            <a:ext cx="9601196" cy="661941"/>
          </a:xfrm>
        </p:spPr>
        <p:txBody>
          <a:bodyPr>
            <a:normAutofit fontScale="90000"/>
          </a:bodyPr>
          <a:lstStyle/>
          <a:p>
            <a:pPr algn="ctr" rtl="0"/>
            <a:r>
              <a:rPr lang="en-US" dirty="0" smtClean="0">
                <a:solidFill>
                  <a:srgbClr val="FF0000"/>
                </a:solidFill>
              </a:rPr>
              <a:t>Legal Immunity in Israel health System </a:t>
            </a:r>
            <a:endParaRPr lang="he-IL" dirty="0">
              <a:solidFill>
                <a:srgbClr val="FF0000"/>
              </a:solidFill>
            </a:endParaRPr>
          </a:p>
        </p:txBody>
      </p:sp>
      <p:sp>
        <p:nvSpPr>
          <p:cNvPr id="3" name="Content Placeholder 2"/>
          <p:cNvSpPr>
            <a:spLocks noGrp="1"/>
          </p:cNvSpPr>
          <p:nvPr>
            <p:ph idx="1"/>
          </p:nvPr>
        </p:nvSpPr>
        <p:spPr>
          <a:xfrm>
            <a:off x="312234" y="930395"/>
            <a:ext cx="11630722" cy="6351351"/>
          </a:xfrm>
        </p:spPr>
        <p:txBody>
          <a:bodyPr>
            <a:normAutofit fontScale="70000" lnSpcReduction="20000"/>
          </a:bodyPr>
          <a:lstStyle/>
          <a:p>
            <a:pPr algn="just" rtl="0"/>
            <a:r>
              <a:rPr lang="en-US" sz="3100" dirty="0" smtClean="0"/>
              <a:t>One of the arguments in American literature shows an history of outrageous and </a:t>
            </a:r>
            <a:r>
              <a:rPr lang="en-US" sz="3100" dirty="0"/>
              <a:t>unjustified  immunity  </a:t>
            </a:r>
            <a:r>
              <a:rPr lang="en-US" sz="3100" dirty="0" smtClean="0"/>
              <a:t>that allows sham </a:t>
            </a:r>
            <a:r>
              <a:rPr lang="en-US" sz="3100" dirty="0"/>
              <a:t>peer review </a:t>
            </a:r>
            <a:r>
              <a:rPr lang="en-US" sz="3100" dirty="0" smtClean="0"/>
              <a:t>that began </a:t>
            </a:r>
            <a:r>
              <a:rPr lang="en-US" sz="3100" dirty="0"/>
              <a:t>in the mid-1980s with a perception, </a:t>
            </a:r>
            <a:r>
              <a:rPr lang="en-US" sz="3100" dirty="0" smtClean="0"/>
              <a:t>probably  </a:t>
            </a:r>
            <a:r>
              <a:rPr lang="en-US" sz="3100" dirty="0"/>
              <a:t>false,  that  instances  of  malpractice  by  physicians </a:t>
            </a:r>
            <a:r>
              <a:rPr lang="en-US" sz="3100" dirty="0" smtClean="0"/>
              <a:t>were  increasing. </a:t>
            </a:r>
          </a:p>
          <a:p>
            <a:pPr algn="just" rtl="0"/>
            <a:r>
              <a:rPr lang="en-US" sz="3100" dirty="0" smtClean="0"/>
              <a:t>In Israel legislation protects wrong behavior by giving immunity in different ways:</a:t>
            </a:r>
          </a:p>
          <a:p>
            <a:pPr algn="just" rtl="0"/>
            <a:r>
              <a:rPr lang="en-US" sz="3100" dirty="0" smtClean="0"/>
              <a:t>Hospitals </a:t>
            </a:r>
            <a:r>
              <a:rPr lang="en-US" sz="3100" dirty="0" smtClean="0"/>
              <a:t>conduct in internal investigating hearing are completely immured. This allows them to cover-up  any malpractice that accrued within the medical  institution.</a:t>
            </a:r>
          </a:p>
          <a:p>
            <a:pPr algn="just" rtl="0"/>
            <a:r>
              <a:rPr lang="en-US" sz="3100" dirty="0" smtClean="0"/>
              <a:t>Hospital disciplinary hearings are completely  immured.</a:t>
            </a:r>
          </a:p>
          <a:p>
            <a:pPr algn="just" rtl="0"/>
            <a:r>
              <a:rPr lang="en-US" sz="3100" dirty="0"/>
              <a:t>When Dr. Milgalter asked  to </a:t>
            </a:r>
            <a:r>
              <a:rPr lang="en-US" sz="3100" dirty="0" smtClean="0"/>
              <a:t>complain to the Ministry of health and </a:t>
            </a:r>
            <a:r>
              <a:rPr lang="en-US" sz="3100" dirty="0"/>
              <a:t>testify in front of disciplinary hearing </a:t>
            </a:r>
            <a:r>
              <a:rPr lang="en-US" sz="3100" dirty="0" smtClean="0"/>
              <a:t>committee,  </a:t>
            </a:r>
            <a:r>
              <a:rPr lang="en-US" sz="3100" dirty="0"/>
              <a:t>Hadassah authorities </a:t>
            </a:r>
            <a:r>
              <a:rPr lang="en-US" sz="3100" dirty="0" smtClean="0"/>
              <a:t>stopped  </a:t>
            </a:r>
            <a:r>
              <a:rPr lang="en-US" sz="3100" dirty="0"/>
              <a:t>him from doing so </a:t>
            </a:r>
            <a:r>
              <a:rPr lang="en-US" sz="3100" dirty="0" smtClean="0"/>
              <a:t>using </a:t>
            </a:r>
            <a:r>
              <a:rPr lang="en-US" sz="3100" dirty="0"/>
              <a:t>different tactics</a:t>
            </a:r>
            <a:r>
              <a:rPr lang="en-US" sz="3100" dirty="0" smtClean="0"/>
              <a:t>.</a:t>
            </a:r>
          </a:p>
          <a:p>
            <a:pPr algn="just" rtl="0"/>
            <a:r>
              <a:rPr lang="en-US" sz="3100" dirty="0" smtClean="0">
                <a:solidFill>
                  <a:srgbClr val="FFFF00"/>
                </a:solidFill>
              </a:rPr>
              <a:t>Immunity of wrongful conduct within medical clinics is used as a tool to cover mistakes.</a:t>
            </a:r>
          </a:p>
          <a:p>
            <a:pPr algn="just" rtl="0"/>
            <a:r>
              <a:rPr lang="en-US" sz="3100" dirty="0" smtClean="0">
                <a:solidFill>
                  <a:srgbClr val="FFFF00"/>
                </a:solidFill>
              </a:rPr>
              <a:t>This full immunity allows sham peer review to take place in its different forms mentioned above.</a:t>
            </a:r>
          </a:p>
          <a:p>
            <a:pPr algn="just" rtl="0"/>
            <a:r>
              <a:rPr lang="en-US" sz="3100" dirty="0">
                <a:solidFill>
                  <a:schemeClr val="accent2"/>
                </a:solidFill>
              </a:rPr>
              <a:t>I</a:t>
            </a:r>
            <a:r>
              <a:rPr lang="en-US" sz="3100" dirty="0" smtClean="0">
                <a:solidFill>
                  <a:schemeClr val="accent2"/>
                </a:solidFill>
              </a:rPr>
              <a:t>mmunity allows to cover-up wrongful conduct that </a:t>
            </a:r>
            <a:r>
              <a:rPr lang="en-US" sz="3100" dirty="0">
                <a:solidFill>
                  <a:schemeClr val="accent2"/>
                </a:solidFill>
              </a:rPr>
              <a:t>the physicians </a:t>
            </a:r>
            <a:r>
              <a:rPr lang="en-US" sz="3100" dirty="0" smtClean="0">
                <a:solidFill>
                  <a:schemeClr val="accent3">
                    <a:lumMod val="40000"/>
                    <a:lumOff val="60000"/>
                  </a:schemeClr>
                </a:solidFill>
              </a:rPr>
              <a:t>call  </a:t>
            </a:r>
            <a:r>
              <a:rPr lang="en-US" sz="3100" dirty="0">
                <a:solidFill>
                  <a:schemeClr val="accent3">
                    <a:lumMod val="40000"/>
                    <a:lumOff val="60000"/>
                  </a:schemeClr>
                </a:solidFill>
              </a:rPr>
              <a:t>Defensive Medicine </a:t>
            </a:r>
            <a:r>
              <a:rPr lang="en-US" sz="3100" dirty="0">
                <a:solidFill>
                  <a:srgbClr val="FFFF00"/>
                </a:solidFill>
              </a:rPr>
              <a:t>and </a:t>
            </a:r>
            <a:r>
              <a:rPr lang="en-US" sz="3100" dirty="0" smtClean="0">
                <a:solidFill>
                  <a:srgbClr val="FFFF00"/>
                </a:solidFill>
              </a:rPr>
              <a:t>what </a:t>
            </a:r>
            <a:r>
              <a:rPr lang="en-US" sz="3100" b="1" dirty="0" smtClean="0">
                <a:solidFill>
                  <a:srgbClr val="FFFF00"/>
                </a:solidFill>
              </a:rPr>
              <a:t>I consider as a tool to escape accountability in Medical Malpractice cases</a:t>
            </a:r>
            <a:r>
              <a:rPr lang="en-US" sz="3100" dirty="0" smtClean="0">
                <a:solidFill>
                  <a:srgbClr val="FFFF00"/>
                </a:solidFill>
              </a:rPr>
              <a:t>.</a:t>
            </a:r>
            <a:endParaRPr lang="en-US" sz="3100" dirty="0">
              <a:solidFill>
                <a:srgbClr val="FFFF00"/>
              </a:solidFill>
            </a:endParaRPr>
          </a:p>
          <a:p>
            <a:pPr marL="0" indent="0" algn="just" rtl="0">
              <a:buNone/>
            </a:pPr>
            <a:endParaRPr lang="en-US" sz="3100" dirty="0" smtClean="0">
              <a:solidFill>
                <a:srgbClr val="FFFF00"/>
              </a:solidFill>
            </a:endParaRPr>
          </a:p>
          <a:p>
            <a:pPr algn="just" rtl="0"/>
            <a:endParaRPr lang="en-US" sz="3100" dirty="0" smtClean="0"/>
          </a:p>
          <a:p>
            <a:pPr marL="0" indent="0" algn="just" rtl="0">
              <a:buNone/>
            </a:pPr>
            <a:endParaRPr lang="he-IL" dirty="0"/>
          </a:p>
        </p:txBody>
      </p:sp>
      <p:sp>
        <p:nvSpPr>
          <p:cNvPr id="4" name="Date Placeholder 3"/>
          <p:cNvSpPr>
            <a:spLocks noGrp="1"/>
          </p:cNvSpPr>
          <p:nvPr>
            <p:ph type="dt" sz="half" idx="10"/>
          </p:nvPr>
        </p:nvSpPr>
        <p:spPr/>
        <p:txBody>
          <a:bodyPr/>
          <a:lstStyle/>
          <a:p>
            <a:fld id="{9CFA117E-ABCA-467C-B973-132A47794030}" type="datetime1">
              <a:rPr lang="en-US" smtClean="0"/>
              <a:t>11/27/2018</a:t>
            </a:fld>
            <a:endParaRPr lang="en-US"/>
          </a:p>
        </p:txBody>
      </p:sp>
      <p:sp>
        <p:nvSpPr>
          <p:cNvPr id="5" name="Footer Placeholder 4"/>
          <p:cNvSpPr>
            <a:spLocks noGrp="1"/>
          </p:cNvSpPr>
          <p:nvPr>
            <p:ph type="ftr" sz="quarter" idx="11"/>
          </p:nvPr>
        </p:nvSpPr>
        <p:spPr/>
        <p:txBody>
          <a:bodyPr/>
          <a:lstStyle/>
          <a:p>
            <a:r>
              <a:rPr lang="en-US" dirty="0" smtClean="0"/>
              <a:t>Jonathan Davies, Adv. ©</a:t>
            </a:r>
            <a:endParaRPr lang="en-US" dirty="0"/>
          </a:p>
        </p:txBody>
      </p:sp>
      <p:sp>
        <p:nvSpPr>
          <p:cNvPr id="6" name="Slide Number Placeholder 5"/>
          <p:cNvSpPr>
            <a:spLocks noGrp="1"/>
          </p:cNvSpPr>
          <p:nvPr>
            <p:ph type="sldNum" sz="quarter" idx="12"/>
          </p:nvPr>
        </p:nvSpPr>
        <p:spPr>
          <a:xfrm>
            <a:off x="10363200" y="6018028"/>
            <a:ext cx="1142245" cy="839972"/>
          </a:xfrm>
        </p:spPr>
        <p:txBody>
          <a:bodyPr/>
          <a:lstStyle/>
          <a:p>
            <a:fld id="{C3956341-6B75-478E-A2FB-9216E4029610}" type="slidenum">
              <a:rPr lang="en-US" smtClean="0"/>
              <a:t>15</a:t>
            </a:fld>
            <a:endParaRPr lang="en-US" dirty="0"/>
          </a:p>
        </p:txBody>
      </p:sp>
    </p:spTree>
    <p:extLst>
      <p:ext uri="{BB962C8B-B14F-4D97-AF65-F5344CB8AC3E}">
        <p14:creationId xmlns:p14="http://schemas.microsoft.com/office/powerpoint/2010/main" val="5026589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89571"/>
            <a:ext cx="9601196" cy="919700"/>
          </a:xfrm>
        </p:spPr>
        <p:txBody>
          <a:bodyPr>
            <a:normAutofit/>
          </a:bodyPr>
          <a:lstStyle/>
          <a:p>
            <a:pPr algn="just" rtl="0"/>
            <a:r>
              <a:rPr lang="en-US" sz="2400" dirty="0">
                <a:solidFill>
                  <a:srgbClr val="FF0000"/>
                </a:solidFill>
              </a:rPr>
              <a:t>The Double jeopardy syndrome of Sham Peer Review  </a:t>
            </a:r>
            <a:r>
              <a:rPr lang="he-IL" sz="2400" dirty="0">
                <a:solidFill>
                  <a:srgbClr val="FF0000"/>
                </a:solidFill>
              </a:rPr>
              <a:t/>
            </a:r>
            <a:br>
              <a:rPr lang="he-IL" sz="2400" dirty="0">
                <a:solidFill>
                  <a:srgbClr val="FF0000"/>
                </a:solidFill>
              </a:rPr>
            </a:br>
            <a:endParaRPr lang="he-IL" sz="2400" dirty="0"/>
          </a:p>
        </p:txBody>
      </p:sp>
      <p:sp>
        <p:nvSpPr>
          <p:cNvPr id="3" name="Content Placeholder 2"/>
          <p:cNvSpPr>
            <a:spLocks noGrp="1"/>
          </p:cNvSpPr>
          <p:nvPr>
            <p:ph idx="1"/>
          </p:nvPr>
        </p:nvSpPr>
        <p:spPr>
          <a:xfrm>
            <a:off x="223024" y="1109271"/>
            <a:ext cx="11887200" cy="5411449"/>
          </a:xfrm>
        </p:spPr>
        <p:txBody>
          <a:bodyPr>
            <a:normAutofit/>
          </a:bodyPr>
          <a:lstStyle/>
          <a:p>
            <a:pPr algn="just" rtl="0"/>
            <a:r>
              <a:rPr lang="en-US" dirty="0" smtClean="0"/>
              <a:t> Once SPR takes place in a severe manner its probably unrecoverable. </a:t>
            </a:r>
          </a:p>
          <a:p>
            <a:pPr algn="just" rtl="0"/>
            <a:r>
              <a:rPr lang="en-US" dirty="0" smtClean="0"/>
              <a:t>As Dr Poliner  concludes in his review : “Despite </a:t>
            </a:r>
            <a:r>
              <a:rPr lang="en-US" dirty="0"/>
              <a:t>the eventual return of all of my privileges, and after </a:t>
            </a:r>
            <a:r>
              <a:rPr lang="en-US" dirty="0" smtClean="0"/>
              <a:t>a jury </a:t>
            </a:r>
            <a:r>
              <a:rPr lang="en-US" dirty="0"/>
              <a:t>unanimously found that defendants acted “maliciously </a:t>
            </a:r>
            <a:r>
              <a:rPr lang="en-US" dirty="0" smtClean="0"/>
              <a:t>without justification </a:t>
            </a:r>
            <a:r>
              <a:rPr lang="en-US" dirty="0"/>
              <a:t>or privilege,” </a:t>
            </a:r>
            <a:r>
              <a:rPr lang="en-US" b="1" dirty="0"/>
              <a:t>my reputation was ruined</a:t>
            </a:r>
            <a:r>
              <a:rPr lang="en-US" dirty="0"/>
              <a:t>, </a:t>
            </a:r>
            <a:r>
              <a:rPr lang="en-US" b="1" dirty="0"/>
              <a:t>and </a:t>
            </a:r>
            <a:r>
              <a:rPr lang="en-US" b="1" dirty="0" smtClean="0"/>
              <a:t>my practice </a:t>
            </a:r>
            <a:r>
              <a:rPr lang="en-US" b="1" dirty="0"/>
              <a:t>was destroyed</a:t>
            </a:r>
            <a:r>
              <a:rPr lang="en-US" dirty="0"/>
              <a:t>. The sham peer review was highly </a:t>
            </a:r>
            <a:r>
              <a:rPr lang="en-US" dirty="0" smtClean="0"/>
              <a:t>effective in </a:t>
            </a:r>
            <a:r>
              <a:rPr lang="en-US" dirty="0"/>
              <a:t>eliminating me as a competitor, despite there being </a:t>
            </a:r>
            <a:r>
              <a:rPr lang="en-US" dirty="0" smtClean="0"/>
              <a:t>nothing wrong </a:t>
            </a:r>
            <a:r>
              <a:rPr lang="en-US" dirty="0"/>
              <a:t>with the care I provided. It completely destroyed my </a:t>
            </a:r>
            <a:r>
              <a:rPr lang="en-US" dirty="0" smtClean="0"/>
              <a:t>referral sources</a:t>
            </a:r>
            <a:r>
              <a:rPr lang="en-US" b="1" dirty="0"/>
              <a:t>. It is hard to undo a label of “dangerous doctor” once it </a:t>
            </a:r>
            <a:r>
              <a:rPr lang="en-US" b="1" dirty="0" smtClean="0"/>
              <a:t>has been </a:t>
            </a:r>
            <a:r>
              <a:rPr lang="en-US" b="1" dirty="0"/>
              <a:t>indelibly stamped on the physician </a:t>
            </a:r>
            <a:r>
              <a:rPr lang="en-US" b="1" dirty="0" smtClean="0"/>
              <a:t>victim”.</a:t>
            </a:r>
          </a:p>
          <a:p>
            <a:pPr algn="just" rtl="0"/>
            <a:r>
              <a:rPr lang="en-US" dirty="0">
                <a:solidFill>
                  <a:schemeClr val="accent3">
                    <a:lumMod val="60000"/>
                    <a:lumOff val="40000"/>
                  </a:schemeClr>
                </a:solidFill>
              </a:rPr>
              <a:t>In this story we see that all players lose. The physician, the hospital, the patients and public</a:t>
            </a:r>
            <a:r>
              <a:rPr lang="en-US" dirty="0" smtClean="0">
                <a:solidFill>
                  <a:schemeClr val="accent3">
                    <a:lumMod val="60000"/>
                    <a:lumOff val="40000"/>
                  </a:schemeClr>
                </a:solidFill>
              </a:rPr>
              <a:t>.</a:t>
            </a:r>
          </a:p>
          <a:p>
            <a:pPr algn="just" rtl="0"/>
            <a:r>
              <a:rPr lang="en-US" dirty="0" smtClean="0">
                <a:solidFill>
                  <a:schemeClr val="accent3">
                    <a:lumMod val="60000"/>
                    <a:lumOff val="40000"/>
                  </a:schemeClr>
                </a:solidFill>
              </a:rPr>
              <a:t>Sham </a:t>
            </a:r>
            <a:r>
              <a:rPr lang="en-US" dirty="0">
                <a:solidFill>
                  <a:schemeClr val="accent3">
                    <a:lumMod val="60000"/>
                    <a:lumOff val="40000"/>
                  </a:schemeClr>
                </a:solidFill>
              </a:rPr>
              <a:t>Peer review is like a cancer </a:t>
            </a:r>
            <a:r>
              <a:rPr lang="en-US" dirty="0" smtClean="0">
                <a:solidFill>
                  <a:schemeClr val="accent3">
                    <a:lumMod val="60000"/>
                    <a:lumOff val="40000"/>
                  </a:schemeClr>
                </a:solidFill>
              </a:rPr>
              <a:t>cells within </a:t>
            </a:r>
            <a:r>
              <a:rPr lang="en-US" dirty="0">
                <a:solidFill>
                  <a:schemeClr val="accent3">
                    <a:lumMod val="60000"/>
                    <a:lumOff val="40000"/>
                  </a:schemeClr>
                </a:solidFill>
              </a:rPr>
              <a:t>the system that </a:t>
            </a:r>
            <a:r>
              <a:rPr lang="en-US" dirty="0" smtClean="0">
                <a:solidFill>
                  <a:schemeClr val="accent3">
                    <a:lumMod val="60000"/>
                    <a:lumOff val="40000"/>
                  </a:schemeClr>
                </a:solidFill>
              </a:rPr>
              <a:t>attacks </a:t>
            </a:r>
            <a:r>
              <a:rPr lang="en-US" dirty="0">
                <a:solidFill>
                  <a:schemeClr val="accent3">
                    <a:lumMod val="60000"/>
                    <a:lumOff val="40000"/>
                  </a:schemeClr>
                </a:solidFill>
              </a:rPr>
              <a:t>not only the physician involved but also patient safety, </a:t>
            </a:r>
            <a:r>
              <a:rPr lang="en-US" dirty="0" smtClean="0">
                <a:solidFill>
                  <a:schemeClr val="accent3">
                    <a:lumMod val="60000"/>
                    <a:lumOff val="40000"/>
                  </a:schemeClr>
                </a:solidFill>
              </a:rPr>
              <a:t>in </a:t>
            </a:r>
            <a:r>
              <a:rPr lang="en-US" dirty="0">
                <a:solidFill>
                  <a:schemeClr val="accent3">
                    <a:lumMod val="60000"/>
                    <a:lumOff val="40000"/>
                  </a:schemeClr>
                </a:solidFill>
              </a:rPr>
              <a:t>the sense that  patients become the main victim in the </a:t>
            </a:r>
            <a:r>
              <a:rPr lang="en-US" dirty="0" smtClean="0">
                <a:solidFill>
                  <a:schemeClr val="accent3">
                    <a:lumMod val="60000"/>
                    <a:lumOff val="40000"/>
                  </a:schemeClr>
                </a:solidFill>
              </a:rPr>
              <a:t>arena, but also the public  looses an excellent and conscious professional.</a:t>
            </a:r>
          </a:p>
          <a:p>
            <a:pPr algn="just" rtl="0"/>
            <a:r>
              <a:rPr lang="en-US" dirty="0" smtClean="0">
                <a:solidFill>
                  <a:schemeClr val="accent3">
                    <a:lumMod val="60000"/>
                    <a:lumOff val="40000"/>
                  </a:schemeClr>
                </a:solidFill>
              </a:rPr>
              <a:t>So the question is how does the system avoids Sham Peer review within hospitals?</a:t>
            </a:r>
          </a:p>
          <a:p>
            <a:pPr algn="just" rtl="0"/>
            <a:endParaRPr lang="en-US" dirty="0" smtClean="0">
              <a:solidFill>
                <a:srgbClr val="C00000"/>
              </a:solidFill>
            </a:endParaRPr>
          </a:p>
        </p:txBody>
      </p:sp>
      <p:sp>
        <p:nvSpPr>
          <p:cNvPr id="4" name="Date Placeholder 3"/>
          <p:cNvSpPr>
            <a:spLocks noGrp="1"/>
          </p:cNvSpPr>
          <p:nvPr>
            <p:ph type="dt" sz="half" idx="10"/>
          </p:nvPr>
        </p:nvSpPr>
        <p:spPr/>
        <p:txBody>
          <a:bodyPr/>
          <a:lstStyle/>
          <a:p>
            <a:fld id="{C6042B79-4ED5-4A33-B6C7-E3515EE26E7D}" type="datetime1">
              <a:rPr lang="en-US" smtClean="0"/>
              <a:t>11/27/2018</a:t>
            </a:fld>
            <a:endParaRPr lang="en-US" dirty="0"/>
          </a:p>
        </p:txBody>
      </p:sp>
      <p:sp>
        <p:nvSpPr>
          <p:cNvPr id="5" name="Footer Placeholder 4"/>
          <p:cNvSpPr>
            <a:spLocks noGrp="1"/>
          </p:cNvSpPr>
          <p:nvPr>
            <p:ph type="ftr" sz="quarter" idx="11"/>
          </p:nvPr>
        </p:nvSpPr>
        <p:spPr/>
        <p:txBody>
          <a:bodyPr/>
          <a:lstStyle/>
          <a:p>
            <a:r>
              <a:rPr lang="en-US" dirty="0" smtClean="0"/>
              <a:t>Jonathan Davies, Adv. ©</a:t>
            </a:r>
            <a:endParaRPr lang="en-US" dirty="0"/>
          </a:p>
        </p:txBody>
      </p:sp>
      <p:sp>
        <p:nvSpPr>
          <p:cNvPr id="6" name="Slide Number Placeholder 5"/>
          <p:cNvSpPr>
            <a:spLocks noGrp="1"/>
          </p:cNvSpPr>
          <p:nvPr>
            <p:ph type="sldNum" sz="quarter" idx="12"/>
          </p:nvPr>
        </p:nvSpPr>
        <p:spPr/>
        <p:txBody>
          <a:bodyPr/>
          <a:lstStyle/>
          <a:p>
            <a:fld id="{C3956341-6B75-478E-A2FB-9216E4029610}" type="slidenum">
              <a:rPr lang="en-US" smtClean="0"/>
              <a:t>16</a:t>
            </a:fld>
            <a:endParaRPr lang="en-US" dirty="0"/>
          </a:p>
        </p:txBody>
      </p:sp>
    </p:spTree>
    <p:extLst>
      <p:ext uri="{BB962C8B-B14F-4D97-AF65-F5344CB8AC3E}">
        <p14:creationId xmlns:p14="http://schemas.microsoft.com/office/powerpoint/2010/main" val="2526256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979714"/>
            <a:ext cx="11277633" cy="4903561"/>
          </a:xfrm>
        </p:spPr>
        <p:txBody>
          <a:bodyPr>
            <a:normAutofit/>
          </a:bodyPr>
          <a:lstStyle/>
          <a:p>
            <a:pPr rtl="0"/>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684212" y="1"/>
            <a:ext cx="11147004" cy="1265274"/>
          </a:xfrm>
        </p:spPr>
        <p:txBody>
          <a:bodyPr>
            <a:normAutofit/>
          </a:bodyPr>
          <a:lstStyle/>
          <a:p>
            <a:pPr marL="0" indent="0" algn="ctr" rtl="0">
              <a:buNone/>
            </a:pPr>
            <a:r>
              <a:rPr lang="en-US" sz="3200" dirty="0" smtClean="0">
                <a:solidFill>
                  <a:srgbClr val="FF0000"/>
                </a:solidFill>
              </a:rPr>
              <a:t>The </a:t>
            </a:r>
            <a:r>
              <a:rPr lang="en-US" sz="3200" dirty="0">
                <a:solidFill>
                  <a:srgbClr val="FF0000"/>
                </a:solidFill>
              </a:rPr>
              <a:t>Milgalter case </a:t>
            </a:r>
            <a:r>
              <a:rPr lang="en-US" sz="3200" dirty="0" smtClean="0">
                <a:solidFill>
                  <a:srgbClr val="FF0000"/>
                </a:solidFill>
              </a:rPr>
              <a:t>raises </a:t>
            </a:r>
            <a:r>
              <a:rPr lang="en-US" sz="3200" dirty="0">
                <a:solidFill>
                  <a:srgbClr val="FF0000"/>
                </a:solidFill>
              </a:rPr>
              <a:t>some </a:t>
            </a:r>
            <a:r>
              <a:rPr lang="en-US" sz="3200" dirty="0" smtClean="0">
                <a:solidFill>
                  <a:srgbClr val="FF0000"/>
                </a:solidFill>
              </a:rPr>
              <a:t>important </a:t>
            </a:r>
            <a:r>
              <a:rPr lang="en-US" sz="3200" dirty="0">
                <a:solidFill>
                  <a:srgbClr val="FF0000"/>
                </a:solidFill>
              </a:rPr>
              <a:t>questions:</a:t>
            </a:r>
            <a:endParaRPr lang="he-IL" sz="3200" dirty="0">
              <a:solidFill>
                <a:srgbClr val="FF0000"/>
              </a:solidFill>
            </a:endParaRPr>
          </a:p>
        </p:txBody>
      </p:sp>
      <p:sp>
        <p:nvSpPr>
          <p:cNvPr id="4" name="Date Placeholder 3"/>
          <p:cNvSpPr>
            <a:spLocks noGrp="1"/>
          </p:cNvSpPr>
          <p:nvPr>
            <p:ph type="dt" sz="half" idx="10"/>
          </p:nvPr>
        </p:nvSpPr>
        <p:spPr>
          <a:xfrm>
            <a:off x="9904412" y="6419461"/>
            <a:ext cx="1600200" cy="373224"/>
          </a:xfrm>
        </p:spPr>
        <p:txBody>
          <a:bodyPr/>
          <a:lstStyle/>
          <a:p>
            <a:fld id="{D8BC1C45-341E-4D2F-82BB-7C3F002958D5}" type="datetime1">
              <a:rPr lang="en-US" smtClean="0"/>
              <a:t>11/27/2018</a:t>
            </a:fld>
            <a:endParaRPr lang="en-US" dirty="0"/>
          </a:p>
        </p:txBody>
      </p:sp>
      <p:sp>
        <p:nvSpPr>
          <p:cNvPr id="5" name="Footer Placeholder 4"/>
          <p:cNvSpPr>
            <a:spLocks noGrp="1"/>
          </p:cNvSpPr>
          <p:nvPr>
            <p:ph type="ftr" sz="quarter" idx="11"/>
          </p:nvPr>
        </p:nvSpPr>
        <p:spPr>
          <a:xfrm>
            <a:off x="684212" y="6484776"/>
            <a:ext cx="1919029" cy="373224"/>
          </a:xfrm>
        </p:spPr>
        <p:txBody>
          <a:bodyPr/>
          <a:lstStyle/>
          <a:p>
            <a:r>
              <a:rPr lang="en-US" dirty="0" smtClean="0"/>
              <a:t>Jonathan Davies, Adv. ©</a:t>
            </a:r>
            <a:endParaRPr lang="en-US" dirty="0"/>
          </a:p>
        </p:txBody>
      </p:sp>
      <p:sp>
        <p:nvSpPr>
          <p:cNvPr id="6" name="Slide Number Placeholder 5"/>
          <p:cNvSpPr>
            <a:spLocks noGrp="1"/>
          </p:cNvSpPr>
          <p:nvPr>
            <p:ph type="sldNum" sz="quarter" idx="12"/>
          </p:nvPr>
        </p:nvSpPr>
        <p:spPr/>
        <p:txBody>
          <a:bodyPr/>
          <a:lstStyle/>
          <a:p>
            <a:fld id="{C3956341-6B75-478E-A2FB-9216E4029610}" type="slidenum">
              <a:rPr lang="en-US" smtClean="0"/>
              <a:t>17</a:t>
            </a:fld>
            <a:endParaRPr lang="en-US"/>
          </a:p>
        </p:txBody>
      </p:sp>
      <p:sp>
        <p:nvSpPr>
          <p:cNvPr id="7" name="Rectangle 6"/>
          <p:cNvSpPr/>
          <p:nvPr/>
        </p:nvSpPr>
        <p:spPr>
          <a:xfrm>
            <a:off x="464181" y="764655"/>
            <a:ext cx="11587065" cy="6740307"/>
          </a:xfrm>
          <a:prstGeom prst="rect">
            <a:avLst/>
          </a:prstGeom>
        </p:spPr>
        <p:txBody>
          <a:bodyPr wrap="square">
            <a:spAutoFit/>
          </a:bodyPr>
          <a:lstStyle/>
          <a:p>
            <a:pPr marL="285750" indent="-285750">
              <a:buFont typeface="Wingdings" panose="05000000000000000000" pitchFamily="2" charset="2"/>
              <a:buChar char="Ø"/>
            </a:pPr>
            <a:endParaRPr lang="he-IL" dirty="0">
              <a:solidFill>
                <a:schemeClr val="accent3">
                  <a:lumMod val="60000"/>
                  <a:lumOff val="40000"/>
                </a:schemeClr>
              </a:solidFill>
            </a:endParaRPr>
          </a:p>
          <a:p>
            <a:pPr marL="285750" indent="-285750">
              <a:buFont typeface="Wingdings" panose="05000000000000000000" pitchFamily="2" charset="2"/>
              <a:buChar char="Ø"/>
            </a:pPr>
            <a:endParaRPr lang="en-US" dirty="0" smtClean="0">
              <a:solidFill>
                <a:schemeClr val="accent3">
                  <a:lumMod val="60000"/>
                  <a:lumOff val="40000"/>
                </a:schemeClr>
              </a:solidFill>
            </a:endParaRPr>
          </a:p>
          <a:p>
            <a:pPr marL="285750" indent="-285750">
              <a:buFont typeface="Wingdings" panose="05000000000000000000" pitchFamily="2" charset="2"/>
              <a:buChar char="Ø"/>
            </a:pPr>
            <a:r>
              <a:rPr lang="en-US" sz="2800" dirty="0" smtClean="0">
                <a:solidFill>
                  <a:schemeClr val="accent3">
                    <a:lumMod val="60000"/>
                    <a:lumOff val="40000"/>
                  </a:schemeClr>
                </a:solidFill>
              </a:rPr>
              <a:t>After seeing who are the </a:t>
            </a:r>
            <a:r>
              <a:rPr lang="en-US" sz="2800" dirty="0">
                <a:solidFill>
                  <a:schemeClr val="accent3">
                    <a:lumMod val="60000"/>
                    <a:lumOff val="40000"/>
                  </a:schemeClr>
                </a:solidFill>
              </a:rPr>
              <a:t>real victims </a:t>
            </a:r>
            <a:r>
              <a:rPr lang="en-US" sz="2800" dirty="0" smtClean="0">
                <a:solidFill>
                  <a:schemeClr val="accent3">
                    <a:lumMod val="60000"/>
                    <a:lumOff val="40000"/>
                  </a:schemeClr>
                </a:solidFill>
              </a:rPr>
              <a:t>of Sham Peer Review what should be done to avoid other cases as such?</a:t>
            </a:r>
          </a:p>
          <a:p>
            <a:pPr marL="285750" indent="-285750">
              <a:buFont typeface="Wingdings" panose="05000000000000000000" pitchFamily="2" charset="2"/>
              <a:buChar char="Ø"/>
            </a:pPr>
            <a:r>
              <a:rPr lang="en-US" sz="2800" dirty="0">
                <a:solidFill>
                  <a:schemeClr val="accent3">
                    <a:lumMod val="60000"/>
                    <a:lumOff val="40000"/>
                  </a:schemeClr>
                </a:solidFill>
              </a:rPr>
              <a:t>S</a:t>
            </a:r>
            <a:r>
              <a:rPr lang="en-US" sz="2800" dirty="0" smtClean="0">
                <a:solidFill>
                  <a:schemeClr val="accent3">
                    <a:lumMod val="60000"/>
                    <a:lumOff val="40000"/>
                  </a:schemeClr>
                </a:solidFill>
              </a:rPr>
              <a:t>hould law makers consider to abolish or diminish immunity in order to protect patient safety?</a:t>
            </a:r>
            <a:endParaRPr lang="en-US" sz="2800" dirty="0">
              <a:solidFill>
                <a:schemeClr val="accent3">
                  <a:lumMod val="60000"/>
                  <a:lumOff val="40000"/>
                </a:schemeClr>
              </a:solidFill>
            </a:endParaRPr>
          </a:p>
          <a:p>
            <a:pPr marL="457200" indent="-457200">
              <a:buFont typeface="Wingdings" panose="05000000000000000000" pitchFamily="2" charset="2"/>
              <a:buChar char="Ø"/>
            </a:pPr>
            <a:r>
              <a:rPr lang="en-US" sz="2800" dirty="0" smtClean="0">
                <a:solidFill>
                  <a:schemeClr val="accent3">
                    <a:lumMod val="60000"/>
                    <a:lumOff val="40000"/>
                  </a:schemeClr>
                </a:solidFill>
              </a:rPr>
              <a:t>Why are the </a:t>
            </a:r>
            <a:r>
              <a:rPr lang="en-US" sz="2800" dirty="0">
                <a:solidFill>
                  <a:schemeClr val="accent3">
                    <a:lumMod val="60000"/>
                    <a:lumOff val="40000"/>
                  </a:schemeClr>
                </a:solidFill>
              </a:rPr>
              <a:t>tactics of SPR in Medicine are so </a:t>
            </a:r>
            <a:r>
              <a:rPr lang="en-US" sz="2800" dirty="0" smtClean="0">
                <a:solidFill>
                  <a:schemeClr val="accent3">
                    <a:lumMod val="60000"/>
                    <a:lumOff val="40000"/>
                  </a:schemeClr>
                </a:solidFill>
              </a:rPr>
              <a:t>vicious and harmful?</a:t>
            </a:r>
          </a:p>
          <a:p>
            <a:pPr marL="457200" indent="-457200">
              <a:buFont typeface="Wingdings" panose="05000000000000000000" pitchFamily="2" charset="2"/>
              <a:buChar char="Ø"/>
            </a:pPr>
            <a:r>
              <a:rPr lang="en-US" sz="2800" dirty="0" smtClean="0">
                <a:solidFill>
                  <a:schemeClr val="accent3">
                    <a:lumMod val="60000"/>
                    <a:lumOff val="40000"/>
                  </a:schemeClr>
                </a:solidFill>
              </a:rPr>
              <a:t>What is it that SPR happens  </a:t>
            </a:r>
            <a:r>
              <a:rPr lang="en-US" sz="2800" dirty="0">
                <a:solidFill>
                  <a:schemeClr val="accent3">
                    <a:lumMod val="60000"/>
                    <a:lumOff val="40000"/>
                  </a:schemeClr>
                </a:solidFill>
              </a:rPr>
              <a:t>especially with </a:t>
            </a:r>
            <a:r>
              <a:rPr lang="en-US" sz="2800" dirty="0" smtClean="0">
                <a:solidFill>
                  <a:schemeClr val="accent3">
                    <a:lumMod val="60000"/>
                    <a:lumOff val="40000"/>
                  </a:schemeClr>
                </a:solidFill>
              </a:rPr>
              <a:t>cardiologists &amp; surgeons?</a:t>
            </a:r>
            <a:endParaRPr lang="en-US" sz="2800" dirty="0">
              <a:solidFill>
                <a:schemeClr val="accent3">
                  <a:lumMod val="60000"/>
                  <a:lumOff val="40000"/>
                </a:schemeClr>
              </a:solidFill>
            </a:endParaRPr>
          </a:p>
          <a:p>
            <a:pPr marL="285750" indent="-285750">
              <a:buFont typeface="Wingdings" panose="05000000000000000000" pitchFamily="2" charset="2"/>
              <a:buChar char="Ø"/>
            </a:pPr>
            <a:r>
              <a:rPr lang="en-US" sz="2800" dirty="0" smtClean="0">
                <a:solidFill>
                  <a:schemeClr val="accent3">
                    <a:lumMod val="60000"/>
                    <a:lumOff val="40000"/>
                  </a:schemeClr>
                </a:solidFill>
              </a:rPr>
              <a:t>How should society protect whistleblowers?</a:t>
            </a:r>
          </a:p>
          <a:p>
            <a:pPr marL="285750" indent="-285750">
              <a:buFont typeface="Wingdings" panose="05000000000000000000" pitchFamily="2" charset="2"/>
              <a:buChar char="Ø"/>
            </a:pPr>
            <a:r>
              <a:rPr lang="en-US" sz="2800" dirty="0">
                <a:solidFill>
                  <a:schemeClr val="accent3">
                    <a:lumMod val="60000"/>
                    <a:lumOff val="40000"/>
                  </a:schemeClr>
                </a:solidFill>
              </a:rPr>
              <a:t>Who should be accountable to SPR? </a:t>
            </a:r>
            <a:endParaRPr lang="en-US" sz="2800" dirty="0" smtClean="0">
              <a:solidFill>
                <a:schemeClr val="accent3">
                  <a:lumMod val="60000"/>
                  <a:lumOff val="40000"/>
                </a:schemeClr>
              </a:solidFill>
            </a:endParaRPr>
          </a:p>
          <a:p>
            <a:pPr marL="285750" indent="-285750">
              <a:buFont typeface="Wingdings" panose="05000000000000000000" pitchFamily="2" charset="2"/>
              <a:buChar char="Ø"/>
            </a:pPr>
            <a:r>
              <a:rPr lang="en-US" sz="2800" dirty="0">
                <a:solidFill>
                  <a:schemeClr val="accent3">
                    <a:lumMod val="60000"/>
                    <a:lumOff val="40000"/>
                  </a:schemeClr>
                </a:solidFill>
              </a:rPr>
              <a:t>U</a:t>
            </a:r>
            <a:r>
              <a:rPr lang="en-US" sz="2800" dirty="0" smtClean="0">
                <a:solidFill>
                  <a:schemeClr val="accent3">
                    <a:lumMod val="60000"/>
                    <a:lumOff val="40000"/>
                  </a:schemeClr>
                </a:solidFill>
              </a:rPr>
              <a:t>nder </a:t>
            </a:r>
            <a:r>
              <a:rPr lang="en-US" sz="2800" dirty="0">
                <a:solidFill>
                  <a:schemeClr val="accent3">
                    <a:lumMod val="60000"/>
                    <a:lumOff val="40000"/>
                  </a:schemeClr>
                </a:solidFill>
              </a:rPr>
              <a:t>what law should SPR be tried - Labor law or Torts</a:t>
            </a:r>
            <a:r>
              <a:rPr lang="en-US" sz="2800" dirty="0" smtClean="0">
                <a:solidFill>
                  <a:schemeClr val="accent3">
                    <a:lumMod val="60000"/>
                    <a:lumOff val="40000"/>
                  </a:schemeClr>
                </a:solidFill>
              </a:rPr>
              <a:t>?</a:t>
            </a:r>
          </a:p>
          <a:p>
            <a:endParaRPr lang="en-US" sz="2800" dirty="0">
              <a:solidFill>
                <a:schemeClr val="accent3">
                  <a:lumMod val="60000"/>
                  <a:lumOff val="40000"/>
                </a:schemeClr>
              </a:solidFill>
            </a:endParaRPr>
          </a:p>
          <a:p>
            <a:pPr marL="285750" indent="-285750">
              <a:buFont typeface="Wingdings" panose="05000000000000000000" pitchFamily="2" charset="2"/>
              <a:buChar char="Ø"/>
            </a:pPr>
            <a:endParaRPr lang="en-US" sz="2800" dirty="0">
              <a:solidFill>
                <a:schemeClr val="accent3">
                  <a:lumMod val="60000"/>
                  <a:lumOff val="40000"/>
                </a:schemeClr>
              </a:solidFill>
            </a:endParaRPr>
          </a:p>
          <a:p>
            <a:pPr marL="285750" indent="-285750">
              <a:buFont typeface="Wingdings" panose="05000000000000000000" pitchFamily="2" charset="2"/>
              <a:buChar char="Ø"/>
            </a:pPr>
            <a:endParaRPr lang="he-IL" sz="3200" dirty="0">
              <a:solidFill>
                <a:schemeClr val="accent3">
                  <a:lumMod val="60000"/>
                  <a:lumOff val="40000"/>
                </a:schemeClr>
              </a:solidFill>
            </a:endParaRPr>
          </a:p>
        </p:txBody>
      </p:sp>
    </p:spTree>
    <p:extLst>
      <p:ext uri="{BB962C8B-B14F-4D97-AF65-F5344CB8AC3E}">
        <p14:creationId xmlns:p14="http://schemas.microsoft.com/office/powerpoint/2010/main" val="25428719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0"/>
            <a:ext cx="10400100" cy="1672683"/>
          </a:xfrm>
        </p:spPr>
        <p:txBody>
          <a:bodyPr>
            <a:normAutofit/>
          </a:bodyPr>
          <a:lstStyle/>
          <a:p>
            <a:pPr algn="ctr" rtl="0"/>
            <a:r>
              <a:rPr lang="en-US" sz="5400" dirty="0" smtClean="0">
                <a:solidFill>
                  <a:schemeClr val="accent3">
                    <a:lumMod val="60000"/>
                    <a:lumOff val="40000"/>
                  </a:schemeClr>
                </a:solidFill>
              </a:rPr>
              <a:t>Thank You for listening</a:t>
            </a:r>
            <a:endParaRPr lang="en-US" sz="5400" dirty="0">
              <a:solidFill>
                <a:schemeClr val="accent3">
                  <a:lumMod val="60000"/>
                  <a:lumOff val="40000"/>
                </a:schemeClr>
              </a:solidFill>
            </a:endParaRPr>
          </a:p>
        </p:txBody>
      </p:sp>
      <p:sp>
        <p:nvSpPr>
          <p:cNvPr id="3" name="Content Placeholder 2"/>
          <p:cNvSpPr>
            <a:spLocks noGrp="1"/>
          </p:cNvSpPr>
          <p:nvPr>
            <p:ph idx="1"/>
          </p:nvPr>
        </p:nvSpPr>
        <p:spPr>
          <a:xfrm>
            <a:off x="684212" y="2062975"/>
            <a:ext cx="10712334" cy="4109225"/>
          </a:xfrm>
        </p:spPr>
        <p:txBody>
          <a:bodyPr>
            <a:normAutofit/>
          </a:bodyPr>
          <a:lstStyle/>
          <a:p>
            <a:pPr marL="0" indent="0" algn="ctr">
              <a:buNone/>
            </a:pPr>
            <a:r>
              <a:rPr lang="en-US" sz="3200" dirty="0" smtClean="0">
                <a:solidFill>
                  <a:schemeClr val="accent3">
                    <a:lumMod val="60000"/>
                    <a:lumOff val="40000"/>
                  </a:schemeClr>
                </a:solidFill>
              </a:rPr>
              <a:t>Jonathan Davies, JD, LLM</a:t>
            </a:r>
          </a:p>
          <a:p>
            <a:pPr algn="ctr"/>
            <a:endParaRPr lang="en-US" sz="3200" dirty="0">
              <a:solidFill>
                <a:srgbClr val="C00000"/>
              </a:solidFill>
            </a:endParaRPr>
          </a:p>
          <a:p>
            <a:pPr marL="0" indent="0" algn="ctr">
              <a:buNone/>
            </a:pPr>
            <a:r>
              <a:rPr lang="en-US" sz="3200" dirty="0" smtClean="0">
                <a:solidFill>
                  <a:srgbClr val="C00000"/>
                </a:solidFill>
                <a:hlinkClick r:id="rId2"/>
              </a:rPr>
              <a:t>www.med-law.co.il</a:t>
            </a:r>
            <a:endParaRPr lang="en-US" sz="3200" dirty="0" smtClean="0">
              <a:solidFill>
                <a:srgbClr val="C00000"/>
              </a:solidFill>
            </a:endParaRPr>
          </a:p>
          <a:p>
            <a:pPr marL="0" indent="0" algn="ctr">
              <a:buNone/>
            </a:pPr>
            <a:endParaRPr lang="en-US" sz="3200" dirty="0">
              <a:solidFill>
                <a:srgbClr val="C00000"/>
              </a:solidFill>
            </a:endParaRPr>
          </a:p>
          <a:p>
            <a:pPr marL="0" indent="0" algn="ctr">
              <a:buNone/>
            </a:pPr>
            <a:r>
              <a:rPr lang="en-US" sz="3200" dirty="0" smtClean="0">
                <a:solidFill>
                  <a:schemeClr val="accent3">
                    <a:lumMod val="60000"/>
                    <a:lumOff val="40000"/>
                  </a:schemeClr>
                </a:solidFill>
              </a:rPr>
              <a:t>davies@med-law.co.il</a:t>
            </a:r>
            <a:endParaRPr lang="en-US" sz="3200" dirty="0">
              <a:solidFill>
                <a:schemeClr val="accent3">
                  <a:lumMod val="60000"/>
                  <a:lumOff val="40000"/>
                </a:schemeClr>
              </a:solidFill>
            </a:endParaRPr>
          </a:p>
        </p:txBody>
      </p:sp>
      <p:sp>
        <p:nvSpPr>
          <p:cNvPr id="4" name="Date Placeholder 3"/>
          <p:cNvSpPr>
            <a:spLocks noGrp="1"/>
          </p:cNvSpPr>
          <p:nvPr>
            <p:ph type="dt" sz="half" idx="10"/>
          </p:nvPr>
        </p:nvSpPr>
        <p:spPr/>
        <p:txBody>
          <a:bodyPr/>
          <a:lstStyle/>
          <a:p>
            <a:pPr algn="ctr"/>
            <a:fld id="{8CCB38B3-BC2A-4E37-9FF9-1E1CEBEE7753}" type="datetime1">
              <a:rPr lang="en-US" smtClean="0"/>
              <a:t>11/27/2018</a:t>
            </a:fld>
            <a:endParaRPr lang="en-US"/>
          </a:p>
        </p:txBody>
      </p:sp>
      <p:sp>
        <p:nvSpPr>
          <p:cNvPr id="5" name="Footer Placeholder 4"/>
          <p:cNvSpPr>
            <a:spLocks noGrp="1"/>
          </p:cNvSpPr>
          <p:nvPr>
            <p:ph type="ftr" sz="quarter" idx="11"/>
          </p:nvPr>
        </p:nvSpPr>
        <p:spPr/>
        <p:txBody>
          <a:bodyPr/>
          <a:lstStyle/>
          <a:p>
            <a:pPr algn="ctr"/>
            <a:r>
              <a:rPr lang="en-US" smtClean="0"/>
              <a:t>Jonathan Davies, Adv. ©</a:t>
            </a:r>
            <a:endParaRPr lang="en-US"/>
          </a:p>
        </p:txBody>
      </p:sp>
      <p:sp>
        <p:nvSpPr>
          <p:cNvPr id="6" name="Slide Number Placeholder 5"/>
          <p:cNvSpPr>
            <a:spLocks noGrp="1"/>
          </p:cNvSpPr>
          <p:nvPr>
            <p:ph type="sldNum" sz="quarter" idx="12"/>
          </p:nvPr>
        </p:nvSpPr>
        <p:spPr/>
        <p:txBody>
          <a:bodyPr/>
          <a:lstStyle/>
          <a:p>
            <a:pPr algn="ctr"/>
            <a:fld id="{C3956341-6B75-478E-A2FB-9216E4029610}" type="slidenum">
              <a:rPr lang="en-US" smtClean="0"/>
              <a:pPr algn="ctr"/>
              <a:t>18</a:t>
            </a:fld>
            <a:endParaRPr lang="en-US"/>
          </a:p>
        </p:txBody>
      </p:sp>
    </p:spTree>
    <p:extLst>
      <p:ext uri="{BB962C8B-B14F-4D97-AF65-F5344CB8AC3E}">
        <p14:creationId xmlns:p14="http://schemas.microsoft.com/office/powerpoint/2010/main" val="11667859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4717</TotalTime>
  <Words>2391</Words>
  <Application>Microsoft Office PowerPoint</Application>
  <PresentationFormat>Widescreen</PresentationFormat>
  <Paragraphs>185</Paragraphs>
  <Slides>18</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Gulim</vt:lpstr>
      <vt:lpstr>Arial</vt:lpstr>
      <vt:lpstr>Calibri</vt:lpstr>
      <vt:lpstr>Calibri Light</vt:lpstr>
      <vt:lpstr>Cambria Math</vt:lpstr>
      <vt:lpstr>Century Gothic</vt:lpstr>
      <vt:lpstr>FrankRuehl</vt:lpstr>
      <vt:lpstr>Times New Roman</vt:lpstr>
      <vt:lpstr>Wingdings</vt:lpstr>
      <vt:lpstr>Wingdings 3</vt:lpstr>
      <vt:lpstr>Ion</vt:lpstr>
      <vt:lpstr>    Legal and Ethical impactions of Sham Peer Review </vt:lpstr>
      <vt:lpstr>Sham Peer Review – Ethical and Legal  implications</vt:lpstr>
      <vt:lpstr>SPR in Israeli HS appears  in different manners </vt:lpstr>
      <vt:lpstr>251K died in the USA in 2013 due to medical error</vt:lpstr>
      <vt:lpstr>Is there causation between the following heading and sham Peer Review?</vt:lpstr>
      <vt:lpstr>Ethical and economic implications</vt:lpstr>
      <vt:lpstr>Physical and emotional implications</vt:lpstr>
      <vt:lpstr>SPR in Israeli Hospitals - The Milgalter Case</vt:lpstr>
      <vt:lpstr>IGNORING  warnings of  misconduct endangering  patient safety </vt:lpstr>
      <vt:lpstr>The Milgalter case - time line of SPR</vt:lpstr>
      <vt:lpstr>Tactics of Sham Peer review against Dr. Milgalter   </vt:lpstr>
      <vt:lpstr>Tactics of Sham Peer review against Dr. Milgalter   </vt:lpstr>
      <vt:lpstr>Endangering Patient safety </vt:lpstr>
      <vt:lpstr>The claim of  Dr Milgalter’s estate</vt:lpstr>
      <vt:lpstr>Legal Immunity in Israel health System </vt:lpstr>
      <vt:lpstr>The Double jeopardy syndrome of Sham Peer Review   </vt:lpstr>
      <vt:lpstr>  </vt:lpstr>
      <vt:lpstr>Thank You for listening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Davies</dc:creator>
  <cp:lastModifiedBy>davies</cp:lastModifiedBy>
  <cp:revision>246</cp:revision>
  <cp:lastPrinted>2018-11-27T11:50:22Z</cp:lastPrinted>
  <dcterms:created xsi:type="dcterms:W3CDTF">2017-07-03T14:37:58Z</dcterms:created>
  <dcterms:modified xsi:type="dcterms:W3CDTF">2018-11-27T12:12:40Z</dcterms:modified>
</cp:coreProperties>
</file>